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1" r:id="rId1"/>
  </p:sldMasterIdLst>
  <p:notesMasterIdLst>
    <p:notesMasterId r:id="rId22"/>
  </p:notesMasterIdLst>
  <p:sldIdLst>
    <p:sldId id="314" r:id="rId2"/>
    <p:sldId id="305" r:id="rId3"/>
    <p:sldId id="348" r:id="rId4"/>
    <p:sldId id="349" r:id="rId5"/>
    <p:sldId id="351" r:id="rId6"/>
    <p:sldId id="352" r:id="rId7"/>
    <p:sldId id="353" r:id="rId8"/>
    <p:sldId id="355" r:id="rId9"/>
    <p:sldId id="317" r:id="rId10"/>
    <p:sldId id="356" r:id="rId11"/>
    <p:sldId id="318" r:id="rId12"/>
    <p:sldId id="354" r:id="rId13"/>
    <p:sldId id="332" r:id="rId14"/>
    <p:sldId id="327" r:id="rId15"/>
    <p:sldId id="328" r:id="rId16"/>
    <p:sldId id="347" r:id="rId17"/>
    <p:sldId id="326" r:id="rId18"/>
    <p:sldId id="336" r:id="rId19"/>
    <p:sldId id="337" r:id="rId20"/>
    <p:sldId id="341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39F7D96-D2DD-4861-9663-AF5C6A020322}">
          <p14:sldIdLst>
            <p14:sldId id="314"/>
            <p14:sldId id="305"/>
          </p14:sldIdLst>
        </p14:section>
        <p14:section name="제목 없는 구역" id="{CFCE88F8-DE3A-44C0-A812-3C4FF81ABC8B}">
          <p14:sldIdLst>
            <p14:sldId id="348"/>
            <p14:sldId id="349"/>
            <p14:sldId id="351"/>
            <p14:sldId id="352"/>
            <p14:sldId id="353"/>
            <p14:sldId id="355"/>
            <p14:sldId id="317"/>
            <p14:sldId id="356"/>
            <p14:sldId id="318"/>
            <p14:sldId id="354"/>
            <p14:sldId id="332"/>
            <p14:sldId id="327"/>
            <p14:sldId id="328"/>
            <p14:sldId id="347"/>
            <p14:sldId id="326"/>
            <p14:sldId id="336"/>
            <p14:sldId id="337"/>
            <p14:sldId id="34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7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ebyeol Yu" initials="SY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4" autoAdjust="0"/>
    <p:restoredTop sz="94103" autoAdjust="0"/>
  </p:normalViewPr>
  <p:slideViewPr>
    <p:cSldViewPr snapToGrid="0">
      <p:cViewPr varScale="1">
        <p:scale>
          <a:sx n="74" d="100"/>
          <a:sy n="74" d="100"/>
        </p:scale>
        <p:origin x="834" y="54"/>
      </p:cViewPr>
      <p:guideLst>
        <p:guide orient="horz" pos="2157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C3D06A40-F45E-462C-8051-8638B8FCF009}" type="datetime1">
              <a:rPr lang="ko-KR" altLang="en-US"/>
              <a:pPr lvl="0">
                <a:defRPr/>
              </a:pPr>
              <a:t>2021-11-24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7382AD6D-29F1-46E6-BD7F-5EA347D8DE5C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6691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028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na.co.kr/view/AKR20201011058400530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C7F1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5861685" y="2866621"/>
            <a:ext cx="373380" cy="6938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endParaRPr lang="ko-KR" altLang="en-US" sz="4000" b="1" spc="-300">
              <a:solidFill>
                <a:schemeClr val="accent2"/>
              </a:solidFill>
              <a:latin typeface="맑은 고딕"/>
              <a:ea typeface="맑은 고딕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093457" y="5736745"/>
            <a:ext cx="1789932" cy="5192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400">
                <a:solidFill>
                  <a:schemeClr val="lt1"/>
                </a:solidFill>
              </a:rPr>
              <a:t>2017182044</a:t>
            </a:r>
            <a:r>
              <a:rPr lang="ko-KR" altLang="en-US" sz="1400">
                <a:solidFill>
                  <a:schemeClr val="lt1"/>
                </a:solidFill>
              </a:rPr>
              <a:t> 최은우</a:t>
            </a:r>
          </a:p>
          <a:p>
            <a:pPr lvl="0">
              <a:defRPr/>
            </a:pPr>
            <a:endParaRPr lang="ko-KR" altLang="en-US" sz="1400">
              <a:solidFill>
                <a:srgbClr val="F8B03A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72928" y="2249934"/>
            <a:ext cx="6658252" cy="1535097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4000">
                <a:solidFill>
                  <a:schemeClr val="lt1"/>
                </a:solidFill>
              </a:rPr>
              <a:t>2021</a:t>
            </a:r>
            <a:r>
              <a:rPr lang="ko-KR" altLang="en-US" sz="4000">
                <a:solidFill>
                  <a:schemeClr val="lt1"/>
                </a:solidFill>
              </a:rPr>
              <a:t>년 졸업작품 초안</a:t>
            </a:r>
          </a:p>
        </p:txBody>
      </p:sp>
      <p:grpSp>
        <p:nvGrpSpPr>
          <p:cNvPr id="37" name="그룹 6"/>
          <p:cNvGrpSpPr/>
          <p:nvPr/>
        </p:nvGrpSpPr>
        <p:grpSpPr>
          <a:xfrm>
            <a:off x="365760" y="3429000"/>
            <a:ext cx="7251940" cy="572533"/>
            <a:chOff x="365760" y="3429000"/>
            <a:chExt cx="7251940" cy="572533"/>
          </a:xfrm>
        </p:grpSpPr>
        <p:cxnSp>
          <p:nvCxnSpPr>
            <p:cNvPr id="39" name="직선 연결선 4"/>
            <p:cNvCxnSpPr/>
            <p:nvPr/>
          </p:nvCxnSpPr>
          <p:spPr>
            <a:xfrm>
              <a:off x="365760" y="3429000"/>
              <a:ext cx="72519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5"/>
            <p:cNvSpPr txBox="1"/>
            <p:nvPr/>
          </p:nvSpPr>
          <p:spPr>
            <a:xfrm>
              <a:off x="365760" y="3632201"/>
              <a:ext cx="2230755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>
                  <a:solidFill>
                    <a:schemeClr val="bg1"/>
                  </a:solidFill>
                  <a:latin typeface="나눔스퀘어 Bold"/>
                  <a:ea typeface="나눔스퀘어 Bold"/>
                </a:rPr>
                <a:t>2021 </a:t>
              </a:r>
              <a:r>
                <a:rPr lang="ko-KR" altLang="en-US">
                  <a:solidFill>
                    <a:schemeClr val="bg1"/>
                  </a:solidFill>
                  <a:latin typeface="나눔스퀘어 Bold"/>
                  <a:ea typeface="나눔스퀘어 Bold"/>
                </a:rPr>
                <a:t>졸업작품 초안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20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1" name="직선 연결선 20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935699" y="2651370"/>
            <a:ext cx="1620957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04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게임방법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2B19F6-3A2B-426A-A12D-1B346E950D99}"/>
              </a:ext>
            </a:extLst>
          </p:cNvPr>
          <p:cNvSpPr txBox="1"/>
          <p:nvPr/>
        </p:nvSpPr>
        <p:spPr>
          <a:xfrm>
            <a:off x="5187428" y="517937"/>
            <a:ext cx="41575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/>
              <a:t>자신만의 조합을 완성하여 배치시킨다</a:t>
            </a:r>
            <a:r>
              <a:rPr lang="en-US" altLang="ko-KR" dirty="0"/>
              <a:t>.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B204B153-645B-4545-9CBC-8D35F175A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799596" y="922439"/>
            <a:ext cx="5219187" cy="2580010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EEBA78D9-BE5C-47B1-8548-EAEFA5DFCE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331600" y="3939569"/>
            <a:ext cx="4155180" cy="203116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8A0711D-D0B0-4F86-9C0F-86E37EF1338B}"/>
              </a:ext>
            </a:extLst>
          </p:cNvPr>
          <p:cNvSpPr txBox="1"/>
          <p:nvPr/>
        </p:nvSpPr>
        <p:spPr>
          <a:xfrm>
            <a:off x="3781492" y="3536343"/>
            <a:ext cx="69693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/>
              <a:t>배치된 캐릭터들이 자동으로 전투를 진행한다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6857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71099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04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게임소개 및 게임방법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게임소개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3" name="Rectangle 2"/>
          <p:cNvSpPr>
            <a:spLocks noChangeArrowheads="1"/>
          </p:cNvSpPr>
          <p:nvPr/>
        </p:nvSpPr>
        <p:spPr>
          <a:xfrm>
            <a:off x="-1839508" y="1618860"/>
            <a:ext cx="25547056" cy="9580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947410" y="3381406"/>
            <a:ext cx="278130" cy="46478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endParaRPr lang="en-US" altLang="ko-KR" sz="2500">
              <a:solidFill>
                <a:srgbClr val="F8B03A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956934" y="4591364"/>
            <a:ext cx="278131" cy="4454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endParaRPr lang="en-US" altLang="ko-KR" sz="240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>
          <a:xfrm>
            <a:off x="-347807" y="-6740"/>
            <a:ext cx="21895160" cy="82106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3" name="TextBox 52"/>
          <p:cNvSpPr txBox="1"/>
          <p:nvPr/>
        </p:nvSpPr>
        <p:spPr>
          <a:xfrm>
            <a:off x="691672" y="1333815"/>
            <a:ext cx="10425837" cy="359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54" name="TextBox 53"/>
          <p:cNvSpPr txBox="1"/>
          <p:nvPr/>
        </p:nvSpPr>
        <p:spPr>
          <a:xfrm>
            <a:off x="462367" y="1245621"/>
            <a:ext cx="10724445" cy="362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/>
              <a:t>오토 배틀 장르의 게임으로 자신만의 조합을 완성하여 적을 쓰러트린다</a:t>
            </a:r>
            <a:r>
              <a:rPr lang="en-US" altLang="ko-KR" dirty="0"/>
              <a:t>.</a:t>
            </a:r>
          </a:p>
        </p:txBody>
      </p:sp>
      <p:pic>
        <p:nvPicPr>
          <p:cNvPr id="55" name="그림 5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944467" y="1725311"/>
            <a:ext cx="3760244" cy="185880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6C8DA7F-678C-4478-BF3C-5642D12B37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750307" y="4021239"/>
            <a:ext cx="4155180" cy="203116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757BAB1-AD3B-480F-BC2A-D7754B19ECE8}"/>
              </a:ext>
            </a:extLst>
          </p:cNvPr>
          <p:cNvSpPr txBox="1"/>
          <p:nvPr/>
        </p:nvSpPr>
        <p:spPr>
          <a:xfrm>
            <a:off x="1287750" y="3630755"/>
            <a:ext cx="9586736" cy="360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/>
              <a:t>플레이어는 캐릭터의 위치만 배치하면 자동으로 전투를 진행한다</a:t>
            </a:r>
            <a:r>
              <a:rPr lang="en-US" altLang="ko-KR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71099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chemeClr val="bg2">
                    <a:lumMod val="25000"/>
                  </a:schemeClr>
                </a:solidFill>
              </a:rPr>
              <a:t>02 </a:t>
            </a:r>
            <a:r>
              <a:rPr lang="ko-KR" altLang="en-US">
                <a:solidFill>
                  <a:schemeClr val="bg2">
                    <a:lumMod val="25000"/>
                  </a:schemeClr>
                </a:solidFill>
              </a:rPr>
              <a:t>게임소개 및 게임방법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3717500" cy="4468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게임소개</a:t>
            </a:r>
            <a:r>
              <a:rPr lang="en-US" altLang="ko-KR" sz="240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 게임 진행 순서</a:t>
            </a:r>
            <a:r>
              <a:rPr lang="en-US" altLang="ko-KR" sz="2400">
                <a:solidFill>
                  <a:schemeClr val="bg2">
                    <a:lumMod val="25000"/>
                  </a:schemeClr>
                </a:solidFill>
              </a:rPr>
              <a:t>)</a:t>
            </a: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3" name="Rectangle 2"/>
          <p:cNvSpPr>
            <a:spLocks noChangeArrowheads="1"/>
          </p:cNvSpPr>
          <p:nvPr/>
        </p:nvSpPr>
        <p:spPr>
          <a:xfrm>
            <a:off x="-1679087" y="1485506"/>
            <a:ext cx="25547056" cy="95801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anchor="ctr" anchorCtr="0">
            <a:prstTxWarp prst="textNoShape">
              <a:avLst/>
            </a:prstTxWarp>
            <a:spAutoFit/>
          </a:bodyPr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4" name="TextBox 53"/>
          <p:cNvSpPr txBox="1"/>
          <p:nvPr/>
        </p:nvSpPr>
        <p:spPr>
          <a:xfrm>
            <a:off x="1769315" y="1091847"/>
            <a:ext cx="6676320" cy="3635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55" name="TextBox 54"/>
          <p:cNvSpPr txBox="1"/>
          <p:nvPr/>
        </p:nvSpPr>
        <p:spPr>
          <a:xfrm>
            <a:off x="1416538" y="1171222"/>
            <a:ext cx="9586736" cy="360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en-US" altLang="ko-KR"/>
          </a:p>
        </p:txBody>
      </p:sp>
      <p:sp>
        <p:nvSpPr>
          <p:cNvPr id="56" name="직사각형 55"/>
          <p:cNvSpPr/>
          <p:nvPr/>
        </p:nvSpPr>
        <p:spPr>
          <a:xfrm>
            <a:off x="650788" y="2841909"/>
            <a:ext cx="1772708" cy="13043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57" name="화살표: 오른쪽 56"/>
          <p:cNvSpPr/>
          <p:nvPr/>
        </p:nvSpPr>
        <p:spPr>
          <a:xfrm>
            <a:off x="2827483" y="2730393"/>
            <a:ext cx="1596319" cy="1384652"/>
          </a:xfrm>
          <a:prstGeom prst="rightArrow">
            <a:avLst>
              <a:gd name="adj1" fmla="val 50000"/>
              <a:gd name="adj2" fmla="val 50000"/>
            </a:avLst>
          </a:prstGeom>
          <a:ln>
            <a:headEnd w="med" len="med"/>
            <a:tailEnd w="med" len="med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58" name="직사각형 57"/>
          <p:cNvSpPr/>
          <p:nvPr/>
        </p:nvSpPr>
        <p:spPr>
          <a:xfrm>
            <a:off x="4950972" y="2740914"/>
            <a:ext cx="1622777" cy="1304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0" name="직사각형 59"/>
          <p:cNvSpPr/>
          <p:nvPr/>
        </p:nvSpPr>
        <p:spPr>
          <a:xfrm>
            <a:off x="9397681" y="2831388"/>
            <a:ext cx="1976887" cy="13148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61" name="TextBox 60"/>
          <p:cNvSpPr txBox="1"/>
          <p:nvPr/>
        </p:nvSpPr>
        <p:spPr>
          <a:xfrm>
            <a:off x="636433" y="1171222"/>
            <a:ext cx="160846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r>
              <a:rPr lang="ko-KR" altLang="en-US" dirty="0"/>
              <a:t>재화로 </a:t>
            </a:r>
            <a:endParaRPr lang="en-US" altLang="ko-KR" dirty="0"/>
          </a:p>
          <a:p>
            <a:pPr>
              <a:defRPr/>
            </a:pPr>
            <a:r>
              <a:rPr lang="ko-KR" altLang="en-US" dirty="0"/>
              <a:t>캐릭터 구매</a:t>
            </a:r>
          </a:p>
          <a:p>
            <a:pPr>
              <a:defRPr/>
            </a:pPr>
            <a:r>
              <a:rPr lang="ko-KR" altLang="en-US" dirty="0"/>
              <a:t>및</a:t>
            </a:r>
          </a:p>
          <a:p>
            <a:pPr>
              <a:defRPr/>
            </a:pPr>
            <a:r>
              <a:rPr lang="ko-KR" altLang="en-US" dirty="0"/>
              <a:t>캐릭터 배치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5026686" y="1304304"/>
            <a:ext cx="1422091" cy="22736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  자동 전투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9355536" y="1232251"/>
            <a:ext cx="180615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r>
              <a:rPr lang="ko-KR" altLang="en-US" dirty="0"/>
              <a:t>전투 결과에 </a:t>
            </a:r>
          </a:p>
          <a:p>
            <a:pPr>
              <a:defRPr/>
            </a:pPr>
            <a:r>
              <a:rPr lang="ko-KR" altLang="en-US" dirty="0"/>
              <a:t>따른</a:t>
            </a:r>
          </a:p>
          <a:p>
            <a:pPr>
              <a:defRPr/>
            </a:pPr>
            <a:r>
              <a:rPr lang="ko-KR" altLang="en-US" dirty="0"/>
              <a:t>보상</a:t>
            </a:r>
            <a:r>
              <a:rPr lang="en-US" altLang="ko-KR" dirty="0"/>
              <a:t>,</a:t>
            </a:r>
            <a:r>
              <a:rPr lang="ko-KR" altLang="en-US" dirty="0"/>
              <a:t> 재화 수령 </a:t>
            </a: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E6C2B588-C606-4801-9D51-04D26B5A3301}"/>
              </a:ext>
            </a:extLst>
          </p:cNvPr>
          <p:cNvSpPr/>
          <p:nvPr/>
        </p:nvSpPr>
        <p:spPr>
          <a:xfrm>
            <a:off x="7176633" y="2698740"/>
            <a:ext cx="1596319" cy="1384652"/>
          </a:xfrm>
          <a:prstGeom prst="rightArrow">
            <a:avLst>
              <a:gd name="adj1" fmla="val 50000"/>
              <a:gd name="adj2" fmla="val 50000"/>
            </a:avLst>
          </a:prstGeom>
          <a:ln>
            <a:headEnd w="med" len="med"/>
            <a:tailEnd w="med" len="med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/>
          </a:p>
        </p:txBody>
      </p:sp>
      <p:sp>
        <p:nvSpPr>
          <p:cNvPr id="6" name="화살표: U자형 5">
            <a:extLst>
              <a:ext uri="{FF2B5EF4-FFF2-40B4-BE49-F238E27FC236}">
                <a16:creationId xmlns:a16="http://schemas.microsoft.com/office/drawing/2014/main" id="{7F3A6448-9C2A-4B43-8E19-60108E1FABB8}"/>
              </a:ext>
            </a:extLst>
          </p:cNvPr>
          <p:cNvSpPr/>
          <p:nvPr/>
        </p:nvSpPr>
        <p:spPr>
          <a:xfrm flipH="1" flipV="1">
            <a:off x="1416538" y="4576842"/>
            <a:ext cx="8950955" cy="755285"/>
          </a:xfrm>
          <a:prstGeom prst="utur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135979" y="2062108"/>
            <a:ext cx="86754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005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14499" y="2648981"/>
            <a:ext cx="2350323" cy="10772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타 게임과의</a:t>
            </a:r>
          </a:p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차별성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60208" y="2761190"/>
            <a:ext cx="2178802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005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타 게임과의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차별성</a:t>
            </a:r>
          </a:p>
        </p:txBody>
      </p:sp>
      <p:cxnSp>
        <p:nvCxnSpPr>
          <p:cNvPr id="24" name="직선 연결선 23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28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9" name="직선 연결선 28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052689" y="3315232"/>
            <a:ext cx="2178802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05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타 게임과의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차별성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64B17D-F9E8-406A-A2AA-3810E1DAB814}"/>
              </a:ext>
            </a:extLst>
          </p:cNvPr>
          <p:cNvSpPr txBox="1"/>
          <p:nvPr/>
        </p:nvSpPr>
        <p:spPr>
          <a:xfrm>
            <a:off x="5429901" y="395269"/>
            <a:ext cx="4327864" cy="499369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ko-KR" altLang="en-US" sz="2400" dirty="0" err="1"/>
              <a:t>롤토체스</a:t>
            </a:r>
            <a:endParaRPr lang="ko-KR" altLang="en-US" sz="2400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D76C4E8-A75D-4631-B3FF-4C19A059CE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657142" y="922439"/>
            <a:ext cx="8178552" cy="377778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821FBF9-31D1-4114-8A94-83A93E490A8D}"/>
              </a:ext>
            </a:extLst>
          </p:cNvPr>
          <p:cNvSpPr txBox="1"/>
          <p:nvPr/>
        </p:nvSpPr>
        <p:spPr>
          <a:xfrm>
            <a:off x="3663614" y="4889590"/>
            <a:ext cx="8008397" cy="860024"/>
          </a:xfrm>
          <a:prstGeom prst="rect">
            <a:avLst/>
          </a:prstGeom>
        </p:spPr>
        <p:txBody>
          <a:bodyPr wrap="square"/>
          <a:lstStyle/>
          <a:p>
            <a:pPr algn="ctr">
              <a:defRPr/>
            </a:pPr>
            <a:r>
              <a:rPr lang="ko-KR" altLang="en-US"/>
              <a:t>자신만의 조합을 완성하여 다른 플레이어와 겨루는 </a:t>
            </a:r>
          </a:p>
          <a:p>
            <a:pPr algn="ctr">
              <a:defRPr/>
            </a:pPr>
            <a:r>
              <a:rPr lang="ko-KR" altLang="en-US"/>
              <a:t>오토배틀 장르의 </a:t>
            </a:r>
            <a:r>
              <a:rPr lang="en-US" altLang="ko-KR"/>
              <a:t>PVP</a:t>
            </a:r>
            <a:r>
              <a:rPr lang="ko-KR" altLang="en-US"/>
              <a:t>게임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48016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05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타 게임과의 차별성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242406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차별성과 경쟁성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5" name="그룹 34"/>
          <p:cNvGrpSpPr/>
          <p:nvPr/>
        </p:nvGrpSpPr>
        <p:grpSpPr>
          <a:xfrm>
            <a:off x="866275" y="1227831"/>
            <a:ext cx="10508293" cy="5429643"/>
            <a:chOff x="642778" y="2143125"/>
            <a:chExt cx="5453222" cy="1704975"/>
          </a:xfrm>
          <a:solidFill>
            <a:srgbClr val="42C7F1">
              <a:alpha val="50000"/>
            </a:srgbClr>
          </a:solidFill>
        </p:grpSpPr>
        <p:grpSp>
          <p:nvGrpSpPr>
            <p:cNvPr id="36" name="그룹 35"/>
            <p:cNvGrpSpPr/>
            <p:nvPr/>
          </p:nvGrpSpPr>
          <p:grpSpPr>
            <a:xfrm>
              <a:off x="642778" y="2143125"/>
              <a:ext cx="2657474" cy="1704975"/>
              <a:chOff x="642778" y="1971675"/>
              <a:chExt cx="2657474" cy="1704975"/>
            </a:xfrm>
            <a:grpFill/>
          </p:grpSpPr>
          <p:sp>
            <p:nvSpPr>
              <p:cNvPr id="67" name="직사각형 66"/>
              <p:cNvSpPr/>
              <p:nvPr/>
            </p:nvSpPr>
            <p:spPr>
              <a:xfrm>
                <a:off x="642778" y="1971675"/>
                <a:ext cx="2657474" cy="17049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2000"/>
              </a:p>
            </p:txBody>
          </p:sp>
          <p:sp>
            <p:nvSpPr>
              <p:cNvPr id="68" name="직사각형 67"/>
              <p:cNvSpPr/>
              <p:nvPr/>
            </p:nvSpPr>
            <p:spPr>
              <a:xfrm>
                <a:off x="2584413" y="3257550"/>
                <a:ext cx="635038" cy="342900"/>
              </a:xfrm>
              <a:prstGeom prst="rect">
                <a:avLst/>
              </a:prstGeom>
              <a:solidFill>
                <a:srgbClr val="FFD7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/>
                  <a:t>차별성</a:t>
                </a:r>
              </a:p>
            </p:txBody>
          </p:sp>
        </p:grpSp>
        <p:grpSp>
          <p:nvGrpSpPr>
            <p:cNvPr id="37" name="그룹 36"/>
            <p:cNvGrpSpPr/>
            <p:nvPr/>
          </p:nvGrpSpPr>
          <p:grpSpPr>
            <a:xfrm>
              <a:off x="3429001" y="2143125"/>
              <a:ext cx="2667000" cy="1704975"/>
              <a:chOff x="3429001" y="1971675"/>
              <a:chExt cx="2667000" cy="1704975"/>
            </a:xfrm>
            <a:grpFill/>
          </p:grpSpPr>
          <p:sp>
            <p:nvSpPr>
              <p:cNvPr id="65" name="직사각형 64"/>
              <p:cNvSpPr/>
              <p:nvPr/>
            </p:nvSpPr>
            <p:spPr>
              <a:xfrm>
                <a:off x="3429001" y="1971675"/>
                <a:ext cx="2667000" cy="17049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 sz="2000"/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3505200" y="3257550"/>
                <a:ext cx="630477" cy="342900"/>
              </a:xfrm>
              <a:prstGeom prst="rect">
                <a:avLst/>
              </a:prstGeom>
              <a:solidFill>
                <a:srgbClr val="FFD7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2000"/>
                  <a:t>경쟁성</a:t>
                </a:r>
              </a:p>
            </p:txBody>
          </p:sp>
        </p:grpSp>
      </p:grp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그룹 45"/>
            <p:cNvGrpSpPr/>
            <p:nvPr/>
          </p:nvGrpSpPr>
          <p:grpSpPr>
            <a:xfrm>
              <a:off x="1521331" y="1246594"/>
              <a:ext cx="1660292" cy="1960794"/>
              <a:chOff x="5827464" y="1399010"/>
              <a:chExt cx="4436091" cy="5238997"/>
            </a:xfrm>
            <a:grpFill/>
          </p:grpSpPr>
          <p:pic>
            <p:nvPicPr>
              <p:cNvPr id="47" name="그림 46"/>
              <p:cNvPicPr>
                <a:picLocks noChangeAspect="1"/>
              </p:cNvPicPr>
              <p:nvPr/>
            </p:nvPicPr>
            <p:blipFill rotWithShape="1">
              <a:blip r:embed="rId2"/>
              <a:srcRect l="16150" t="7720" r="14160" b="19440"/>
              <a:stretch>
                <a:fillRect/>
              </a:stretch>
            </p:blipFill>
            <p:spPr>
              <a:xfrm>
                <a:off x="5827464" y="1399010"/>
                <a:ext cx="4436091" cy="5238997"/>
              </a:xfrm>
              <a:prstGeom prst="rect">
                <a:avLst/>
              </a:prstGeom>
              <a:grpFill/>
              <a:effectLst>
                <a:outerShdw dist="25400" dir="2700000" algn="tl" rotWithShape="0">
                  <a:prstClr val="black">
                    <a:alpha val="40000"/>
                  </a:prstClr>
                </a:outerShdw>
              </a:effectLst>
            </p:spPr>
          </p:pic>
          <p:pic>
            <p:nvPicPr>
              <p:cNvPr id="48" name="그림 47"/>
              <p:cNvPicPr>
                <a:picLocks noChangeAspect="1"/>
              </p:cNvPicPr>
              <p:nvPr/>
            </p:nvPicPr>
            <p:blipFill rotWithShape="1">
              <a:blip r:embed="rId3"/>
              <a:srcRect l="-3190" t="85300" r="14160" b="-2880"/>
              <a:stretch>
                <a:fillRect/>
              </a:stretch>
            </p:blipFill>
            <p:spPr>
              <a:xfrm>
                <a:off x="6036693" y="4313065"/>
                <a:ext cx="1598429" cy="356675"/>
              </a:xfrm>
              <a:prstGeom prst="rect">
                <a:avLst/>
              </a:prstGeom>
              <a:grpFill/>
              <a:ln>
                <a:noFill/>
              </a:ln>
            </p:spPr>
          </p:pic>
        </p:grpSp>
      </p:grpSp>
      <p:sp>
        <p:nvSpPr>
          <p:cNvPr id="69" name="TextBox 68"/>
          <p:cNvSpPr txBox="1"/>
          <p:nvPr/>
        </p:nvSpPr>
        <p:spPr>
          <a:xfrm>
            <a:off x="940477" y="1352919"/>
            <a:ext cx="4984442" cy="601092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dirty="0"/>
              <a:t>사람들이 쉽게 이미지 할 수 있는 </a:t>
            </a:r>
            <a:r>
              <a:rPr lang="ko-KR" altLang="en-US" dirty="0" err="1"/>
              <a:t>캐릭을</a:t>
            </a:r>
            <a:endParaRPr lang="ko-KR" altLang="en-US" dirty="0"/>
          </a:p>
          <a:p>
            <a:pPr>
              <a:defRPr/>
            </a:pPr>
            <a:r>
              <a:rPr lang="ko-KR" altLang="en-US" dirty="0"/>
              <a:t>바탕으로 진입장벽을 낮춘다</a:t>
            </a:r>
            <a:r>
              <a:rPr lang="en-US" altLang="ko-KR" dirty="0"/>
              <a:t>.</a:t>
            </a:r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r>
              <a:rPr lang="en-US" altLang="ko-KR" dirty="0"/>
              <a:t>PVP</a:t>
            </a:r>
            <a:r>
              <a:rPr lang="ko-KR" altLang="en-US" dirty="0"/>
              <a:t>가 아닌 </a:t>
            </a:r>
            <a:r>
              <a:rPr lang="en-US" altLang="ko-KR" dirty="0"/>
              <a:t>PVE</a:t>
            </a:r>
            <a:r>
              <a:rPr lang="ko-KR" altLang="en-US" dirty="0"/>
              <a:t> 형태의 게임으로서 </a:t>
            </a:r>
          </a:p>
          <a:p>
            <a:pPr>
              <a:defRPr/>
            </a:pPr>
            <a:r>
              <a:rPr lang="ko-KR" altLang="en-US" dirty="0"/>
              <a:t>몬스터를 사냥하는 </a:t>
            </a:r>
            <a:r>
              <a:rPr lang="en-US" altLang="ko-KR" dirty="0"/>
              <a:t>RPG</a:t>
            </a:r>
            <a:r>
              <a:rPr lang="ko-KR" altLang="en-US" dirty="0"/>
              <a:t>의 느낌을 준다</a:t>
            </a:r>
            <a:r>
              <a:rPr lang="en-US" altLang="ko-KR" dirty="0"/>
              <a:t>.</a:t>
            </a:r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r>
              <a:rPr lang="ko-KR" altLang="en-US" dirty="0"/>
              <a:t>다른 사람 눈치보지 않고 자신만의 조합을</a:t>
            </a:r>
          </a:p>
          <a:p>
            <a:pPr>
              <a:defRPr/>
            </a:pPr>
            <a:r>
              <a:rPr lang="ko-KR" altLang="en-US" dirty="0"/>
              <a:t>완성할 수 있다</a:t>
            </a:r>
            <a:r>
              <a:rPr lang="en-US" altLang="ko-KR" dirty="0"/>
              <a:t>.</a:t>
            </a:r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ko-KR" alt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6378050" y="1408404"/>
            <a:ext cx="4873471" cy="1449095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dirty="0"/>
              <a:t>여러 번의 도전 끝에 자신만의 조합으로 </a:t>
            </a:r>
            <a:endParaRPr lang="en-US" altLang="ko-KR" dirty="0"/>
          </a:p>
          <a:p>
            <a:pPr>
              <a:defRPr/>
            </a:pPr>
            <a:r>
              <a:rPr lang="ko-KR" altLang="en-US" dirty="0"/>
              <a:t>보스를 잡는 쾌감</a:t>
            </a:r>
            <a:endParaRPr lang="en-US" altLang="ko-KR" dirty="0"/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게임 클리어 시 자신의 머리가 좋은 것으로 </a:t>
            </a:r>
            <a:endParaRPr lang="en-US" altLang="ko-KR" dirty="0"/>
          </a:p>
          <a:p>
            <a:pPr>
              <a:defRPr/>
            </a:pPr>
            <a:r>
              <a:rPr lang="ko-KR" altLang="en-US" dirty="0"/>
              <a:t>느낄 수 있다</a:t>
            </a:r>
            <a:r>
              <a:rPr lang="en-US" altLang="ko-KR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20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1" name="직선 연결선 20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960208" y="2761190"/>
            <a:ext cx="1980029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06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기술적요소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F09F03-1509-4C9D-B6C3-483EF08443D1}"/>
              </a:ext>
            </a:extLst>
          </p:cNvPr>
          <p:cNvSpPr txBox="1"/>
          <p:nvPr/>
        </p:nvSpPr>
        <p:spPr>
          <a:xfrm>
            <a:off x="3586858" y="747558"/>
            <a:ext cx="172354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</a:rPr>
              <a:t>기술적요소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AE0FC7-8F52-4745-97B1-FA1A7989B99D}"/>
              </a:ext>
            </a:extLst>
          </p:cNvPr>
          <p:cNvSpPr txBox="1"/>
          <p:nvPr/>
        </p:nvSpPr>
        <p:spPr>
          <a:xfrm>
            <a:off x="3586858" y="1419797"/>
            <a:ext cx="1778521" cy="37398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 algn="just">
              <a:buFontTx/>
              <a:buChar char="-"/>
              <a:defRPr/>
            </a:pPr>
            <a:r>
              <a:rPr lang="ko-KR" altLang="en-US" sz="2400" dirty="0">
                <a:solidFill>
                  <a:srgbClr val="3C3C3C"/>
                </a:solidFill>
              </a:rPr>
              <a:t>인공지능</a:t>
            </a:r>
          </a:p>
          <a:p>
            <a:pPr marL="342900" indent="-342900" algn="just">
              <a:buFontTx/>
              <a:buChar char="-"/>
              <a:defRPr/>
            </a:pPr>
            <a:endParaRPr lang="en-US" altLang="ko-KR" sz="2400" dirty="0">
              <a:solidFill>
                <a:srgbClr val="3C3C3C"/>
              </a:solidFill>
            </a:endParaRPr>
          </a:p>
          <a:p>
            <a:pPr marL="342900" indent="-342900" algn="just">
              <a:buFontTx/>
              <a:buChar char="-"/>
              <a:defRPr/>
            </a:pPr>
            <a:endParaRPr lang="en-US" altLang="ko-KR" sz="2400" dirty="0">
              <a:solidFill>
                <a:srgbClr val="F8B03A"/>
              </a:solidFill>
            </a:endParaRPr>
          </a:p>
          <a:p>
            <a:pPr marL="0" indent="0" algn="just">
              <a:buFontTx/>
              <a:buNone/>
              <a:defRPr/>
            </a:pPr>
            <a:endParaRPr lang="ko-KR" altLang="en-US" sz="2400" dirty="0">
              <a:solidFill>
                <a:srgbClr val="3C3C3C"/>
              </a:solidFill>
            </a:endParaRPr>
          </a:p>
          <a:p>
            <a:pPr marL="342900" indent="-342900" algn="just">
              <a:buFontTx/>
              <a:buChar char="-"/>
              <a:defRPr/>
            </a:pPr>
            <a:endParaRPr lang="en-US" altLang="ko-KR" sz="2400" dirty="0">
              <a:solidFill>
                <a:srgbClr val="3C3C3C"/>
              </a:solidFill>
            </a:endParaRPr>
          </a:p>
          <a:p>
            <a:pPr marL="0" indent="0" algn="just">
              <a:buFontTx/>
              <a:buNone/>
              <a:defRPr/>
            </a:pPr>
            <a:endParaRPr lang="ko-KR" altLang="en-US" sz="2400" dirty="0">
              <a:solidFill>
                <a:srgbClr val="3C3C3C"/>
              </a:solidFill>
            </a:endParaRPr>
          </a:p>
          <a:p>
            <a:pPr algn="just">
              <a:defRPr/>
            </a:pPr>
            <a:endParaRPr lang="en-US" altLang="ko-KR" sz="2400" dirty="0">
              <a:solidFill>
                <a:srgbClr val="3C3C3C"/>
              </a:solidFill>
            </a:endParaRPr>
          </a:p>
          <a:p>
            <a:pPr marL="0" indent="0" algn="just">
              <a:buFontTx/>
              <a:buNone/>
              <a:defRPr/>
            </a:pPr>
            <a:endParaRPr lang="ko-KR" altLang="en-US" sz="2400" dirty="0">
              <a:solidFill>
                <a:srgbClr val="3C3C3C"/>
              </a:solidFill>
            </a:endParaRPr>
          </a:p>
          <a:p>
            <a:pPr algn="just">
              <a:defRPr/>
            </a:pPr>
            <a:endParaRPr lang="en-US" altLang="ko-KR" sz="2400" dirty="0">
              <a:solidFill>
                <a:srgbClr val="3C3C3C"/>
              </a:solidFill>
            </a:endParaRPr>
          </a:p>
          <a:p>
            <a:pPr marL="0" indent="0" algn="just">
              <a:buFontTx/>
              <a:buNone/>
              <a:defRPr/>
            </a:pPr>
            <a:endParaRPr lang="en-US" altLang="ko-KR" sz="2400" dirty="0">
              <a:solidFill>
                <a:srgbClr val="3C3C3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3640792" y="201387"/>
            <a:ext cx="224933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05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개인별 준비 현황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579448" y="649706"/>
            <a:ext cx="5003293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</a:rPr>
              <a:t>개인별 관련 수강 과목 및 개발 능력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37" name="TextBox 36"/>
          <p:cNvSpPr txBox="1"/>
          <p:nvPr/>
        </p:nvSpPr>
        <p:spPr>
          <a:xfrm>
            <a:off x="3649644" y="2889633"/>
            <a:ext cx="1216918" cy="44768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just">
              <a:defRPr/>
            </a:pPr>
            <a:r>
              <a:rPr lang="ko-KR" altLang="en-US" sz="2400" dirty="0" err="1">
                <a:solidFill>
                  <a:srgbClr val="3C3C3C"/>
                </a:solidFill>
              </a:rPr>
              <a:t>최은우</a:t>
            </a:r>
            <a:r>
              <a:rPr lang="en-US" altLang="ko-KR" sz="2400" dirty="0">
                <a:solidFill>
                  <a:srgbClr val="3C3C3C"/>
                </a:solidFill>
              </a:rPr>
              <a:t>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49642" y="4107354"/>
            <a:ext cx="119295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solidFill>
                  <a:srgbClr val="3C3C3C"/>
                </a:solidFill>
              </a:rPr>
              <a:t>신동원</a:t>
            </a:r>
            <a:r>
              <a:rPr lang="en-US" altLang="ko-KR" sz="2400" dirty="0">
                <a:solidFill>
                  <a:srgbClr val="3C3C3C"/>
                </a:solidFill>
              </a:rPr>
              <a:t>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46320" y="4138135"/>
            <a:ext cx="273945" cy="4510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just">
              <a:defRPr/>
            </a:pPr>
            <a:endParaRPr lang="en-US" altLang="ko-KR" sz="2400">
              <a:solidFill>
                <a:srgbClr val="3C3C3C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212042" y="1510770"/>
            <a:ext cx="5177013" cy="617361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endParaRPr/>
          </a:p>
        </p:txBody>
      </p:sp>
      <p:sp>
        <p:nvSpPr>
          <p:cNvPr id="54" name="TextBox 53"/>
          <p:cNvSpPr txBox="1"/>
          <p:nvPr/>
        </p:nvSpPr>
        <p:spPr>
          <a:xfrm>
            <a:off x="5033002" y="2855737"/>
            <a:ext cx="5891389" cy="573263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ko-KR" altLang="en-US" dirty="0"/>
              <a:t>인공지능 수업 수강 및 </a:t>
            </a:r>
            <a:r>
              <a:rPr lang="en-US" altLang="ko-KR" dirty="0"/>
              <a:t>3D</a:t>
            </a:r>
            <a:r>
              <a:rPr lang="ko-KR" altLang="en-US" dirty="0"/>
              <a:t>게임프로그래밍</a:t>
            </a:r>
            <a:r>
              <a:rPr lang="en-US" altLang="ko-KR" dirty="0"/>
              <a:t>1,2</a:t>
            </a:r>
            <a:r>
              <a:rPr lang="ko-KR" altLang="en-US" dirty="0"/>
              <a:t> 수강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7B1EEE-C916-45A9-B976-1DA090185DFE}"/>
              </a:ext>
            </a:extLst>
          </p:cNvPr>
          <p:cNvSpPr txBox="1"/>
          <p:nvPr/>
        </p:nvSpPr>
        <p:spPr>
          <a:xfrm>
            <a:off x="5121902" y="4051554"/>
            <a:ext cx="5891389" cy="573263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dirty="0"/>
              <a:t>3D</a:t>
            </a:r>
            <a:r>
              <a:rPr lang="ko-KR" altLang="en-US" dirty="0"/>
              <a:t> 모델링 수업 수강 및 </a:t>
            </a:r>
            <a:r>
              <a:rPr lang="en-US" altLang="ko-KR" dirty="0"/>
              <a:t>3D</a:t>
            </a:r>
            <a:r>
              <a:rPr lang="ko-KR" altLang="en-US" dirty="0"/>
              <a:t> 애니메이션 수강</a:t>
            </a:r>
          </a:p>
        </p:txBody>
      </p:sp>
      <p:sp>
        <p:nvSpPr>
          <p:cNvPr id="27" name="오각형 7">
            <a:extLst>
              <a:ext uri="{FF2B5EF4-FFF2-40B4-BE49-F238E27FC236}">
                <a16:creationId xmlns:a16="http://schemas.microsoft.com/office/drawing/2014/main" id="{7B1D0109-1C95-4C61-A878-4CE1BB91345C}"/>
              </a:ext>
            </a:extLst>
          </p:cNvPr>
          <p:cNvSpPr/>
          <p:nvPr/>
        </p:nvSpPr>
        <p:spPr>
          <a:xfrm rot="5400000">
            <a:off x="-894066" y="1815361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 w="12700" cap="flat" cmpd="sng" algn="ctr">
            <a:solidFill>
              <a:srgbClr val="42C7F1">
                <a:alpha val="50000"/>
              </a:srgbClr>
            </a:solidFill>
            <a:prstDash val="solid"/>
            <a:miter/>
            <a:headEnd w="med" len="med"/>
            <a:tailEnd w="med" len="med"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7FC74A6-53B4-4FAC-A42C-001E21B4349C}"/>
              </a:ext>
            </a:extLst>
          </p:cNvPr>
          <p:cNvSpPr txBox="1"/>
          <p:nvPr/>
        </p:nvSpPr>
        <p:spPr>
          <a:xfrm>
            <a:off x="962341" y="3037316"/>
            <a:ext cx="231584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07</a:t>
            </a:r>
            <a:r>
              <a:rPr lang="ko-KR" altLang="en-US" sz="2800" dirty="0">
                <a:solidFill>
                  <a:schemeClr val="bg1"/>
                </a:solidFill>
              </a:rPr>
              <a:t>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개인별 준비 현황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14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60208" y="2761190"/>
            <a:ext cx="1620957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08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개발환경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1E317944-ED38-4D6A-A6AC-E1C90B9B580D}"/>
              </a:ext>
            </a:extLst>
          </p:cNvPr>
          <p:cNvGrpSpPr/>
          <p:nvPr/>
        </p:nvGrpSpPr>
        <p:grpSpPr>
          <a:xfrm>
            <a:off x="3817144" y="1727924"/>
            <a:ext cx="3637225" cy="653524"/>
            <a:chOff x="899592" y="1733956"/>
            <a:chExt cx="4237997" cy="696354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1635DC81-C675-44E3-803B-B0268E42FEB0}"/>
                </a:ext>
              </a:extLst>
            </p:cNvPr>
            <p:cNvSpPr/>
            <p:nvPr/>
          </p:nvSpPr>
          <p:spPr>
            <a:xfrm>
              <a:off x="1691675" y="2000082"/>
              <a:ext cx="3351555" cy="386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/>
                  <a:ea typeface="맑은 고딕"/>
                </a:rPr>
                <a:t>Microsoft Windows </a:t>
              </a:r>
              <a:r>
                <a:rPr lang="ko-KR" altLang="en-US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latin typeface="맑은 고딕"/>
                  <a:ea typeface="맑은 고딕"/>
                </a:rPr>
                <a:t>10</a:t>
              </a:r>
              <a:endParaRPr lang="ko-KR" altLang="en-US" sz="2000" dirty="0">
                <a:latin typeface="맑은 고딕"/>
                <a:ea typeface="맑은 고딕"/>
              </a:endParaRPr>
            </a:p>
          </p:txBody>
        </p: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B79582C-732C-4E18-8563-11BAFE464F60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14E68551-AB01-4D9D-BFFA-0956959DF3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899592" y="1733956"/>
              <a:ext cx="652910" cy="657149"/>
            </a:xfrm>
            <a:prstGeom prst="rect">
              <a:avLst/>
            </a:prstGeom>
          </p:spPr>
        </p:pic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B5B209D2-5E3E-4421-83AC-537730E9F3C1}"/>
              </a:ext>
            </a:extLst>
          </p:cNvPr>
          <p:cNvGrpSpPr/>
          <p:nvPr/>
        </p:nvGrpSpPr>
        <p:grpSpPr>
          <a:xfrm>
            <a:off x="3817145" y="3251581"/>
            <a:ext cx="3637306" cy="388446"/>
            <a:chOff x="899592" y="2000083"/>
            <a:chExt cx="4237997" cy="430227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AB4A6CCD-9C86-40EE-8438-B9506E2FE0F4}"/>
                </a:ext>
              </a:extLst>
            </p:cNvPr>
            <p:cNvSpPr/>
            <p:nvPr/>
          </p:nvSpPr>
          <p:spPr>
            <a:xfrm>
              <a:off x="1691678" y="2000083"/>
              <a:ext cx="3351552" cy="4021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Visual Studio 2019</a:t>
              </a:r>
            </a:p>
          </p:txBody>
        </p: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0159640E-E8DA-4732-B33C-8B1C030501AF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35A3A68F-4F34-4661-AFD5-4297EF04A100}"/>
              </a:ext>
            </a:extLst>
          </p:cNvPr>
          <p:cNvGrpSpPr/>
          <p:nvPr/>
        </p:nvGrpSpPr>
        <p:grpSpPr>
          <a:xfrm>
            <a:off x="3759436" y="3991682"/>
            <a:ext cx="3688818" cy="765856"/>
            <a:chOff x="686035" y="3840351"/>
            <a:chExt cx="4126069" cy="843852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0A68D956-1218-40C4-AFC5-ED160DE0AE6B}"/>
                </a:ext>
              </a:extLst>
            </p:cNvPr>
            <p:cNvGrpSpPr/>
            <p:nvPr/>
          </p:nvGrpSpPr>
          <p:grpSpPr>
            <a:xfrm>
              <a:off x="743745" y="4284093"/>
              <a:ext cx="4068359" cy="400110"/>
              <a:chOff x="899592" y="2000081"/>
              <a:chExt cx="4237997" cy="475250"/>
            </a:xfrm>
          </p:grpSpPr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16FD2ECC-FF48-48A8-B365-A34835FAFEC5}"/>
                  </a:ext>
                </a:extLst>
              </p:cNvPr>
              <p:cNvSpPr/>
              <p:nvPr/>
            </p:nvSpPr>
            <p:spPr>
              <a:xfrm>
                <a:off x="1691674" y="2000081"/>
                <a:ext cx="3351552" cy="47525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defRPr lang="ko-KR" altLang="en-US"/>
                </a:pPr>
                <a:r>
                  <a:rPr lang="en-US" altLang="ko-KR" sz="2000" dirty="0">
                    <a:ln w="9525">
                      <a:solidFill>
                        <a:schemeClr val="bg1">
                          <a:lumMod val="65000"/>
                          <a:alpha val="0"/>
                        </a:schemeClr>
                      </a:solidFill>
                    </a:ln>
                    <a:ea typeface="한컴 윤고딕 720"/>
                  </a:rPr>
                  <a:t>DirectX 12</a:t>
                </a:r>
                <a:endParaRPr lang="ko-KR" altLang="en-US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endParaRPr>
              </a:p>
            </p:txBody>
          </p: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CDDDAF42-3E5B-41A5-AD54-56210622680A}"/>
                  </a:ext>
                </a:extLst>
              </p:cNvPr>
              <p:cNvCxnSpPr/>
              <p:nvPr/>
            </p:nvCxnSpPr>
            <p:spPr>
              <a:xfrm>
                <a:off x="899592" y="2430310"/>
                <a:ext cx="4237997" cy="0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6" name="Picture 2" descr="directX 12ì ëí ì´ë¯¸ì§ ê²ìê²°ê³¼">
              <a:extLst>
                <a:ext uri="{FF2B5EF4-FFF2-40B4-BE49-F238E27FC236}">
                  <a16:creationId xmlns:a16="http://schemas.microsoft.com/office/drawing/2014/main" id="{028AF7A5-4C6F-4A8D-9C01-67E87AFA1B1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/>
            <a:srcRect l="22700" t="8440" r="25120" b="13000"/>
            <a:stretch>
              <a:fillRect/>
            </a:stretch>
          </p:blipFill>
          <p:spPr>
            <a:xfrm>
              <a:off x="686035" y="3840351"/>
              <a:ext cx="752272" cy="757823"/>
            </a:xfrm>
            <a:prstGeom prst="rect">
              <a:avLst/>
            </a:prstGeom>
            <a:noFill/>
          </p:spPr>
        </p:pic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52F11245-B0FB-4560-BFBD-EC1F91C5035A}"/>
              </a:ext>
            </a:extLst>
          </p:cNvPr>
          <p:cNvGrpSpPr/>
          <p:nvPr/>
        </p:nvGrpSpPr>
        <p:grpSpPr>
          <a:xfrm>
            <a:off x="7991653" y="1820307"/>
            <a:ext cx="3637225" cy="588171"/>
            <a:chOff x="899592" y="1755279"/>
            <a:chExt cx="4237997" cy="675031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36D2126F-BDC9-44AC-9E84-0F1FDA4A2EBB}"/>
                </a:ext>
              </a:extLst>
            </p:cNvPr>
            <p:cNvSpPr/>
            <p:nvPr/>
          </p:nvSpPr>
          <p:spPr>
            <a:xfrm>
              <a:off x="1691678" y="2000084"/>
              <a:ext cx="3351552" cy="4167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Adobe Photoshop CS5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842C3F4C-0F6D-4F5C-AC13-E26FE84761F3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2" name="그림 51">
              <a:extLst>
                <a:ext uri="{FF2B5EF4-FFF2-40B4-BE49-F238E27FC236}">
                  <a16:creationId xmlns:a16="http://schemas.microsoft.com/office/drawing/2014/main" id="{DDCD597B-C0C1-4582-ABDD-7B772448E2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899592" y="1755279"/>
              <a:ext cx="652910" cy="614503"/>
            </a:xfrm>
            <a:prstGeom prst="rect">
              <a:avLst/>
            </a:prstGeom>
          </p:spPr>
        </p:pic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259948C-0318-4B5A-A2FD-B22883F79416}"/>
              </a:ext>
            </a:extLst>
          </p:cNvPr>
          <p:cNvGrpSpPr/>
          <p:nvPr/>
        </p:nvGrpSpPr>
        <p:grpSpPr>
          <a:xfrm>
            <a:off x="7991653" y="3051528"/>
            <a:ext cx="3637307" cy="588499"/>
            <a:chOff x="899592" y="1724864"/>
            <a:chExt cx="4237997" cy="718661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768BD554-1E61-4890-8B70-108EC5F7F793}"/>
                </a:ext>
              </a:extLst>
            </p:cNvPr>
            <p:cNvSpPr/>
            <p:nvPr/>
          </p:nvSpPr>
          <p:spPr>
            <a:xfrm>
              <a:off x="1691678" y="2000082"/>
              <a:ext cx="3351554" cy="443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Autodesk 3Ds Max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E2A9C1D3-C508-4CDA-9275-CDF87F740E46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4648C516-3163-4205-9FCB-04E4FA9A67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950349" y="1724864"/>
              <a:ext cx="551395" cy="675333"/>
            </a:xfrm>
            <a:prstGeom prst="rect">
              <a:avLst/>
            </a:prstGeom>
          </p:spPr>
        </p:pic>
      </p:grpSp>
      <p:pic>
        <p:nvPicPr>
          <p:cNvPr id="57" name="Picture 6" descr="ê´ë ¨ ì´ë¯¸ì§">
            <a:extLst>
              <a:ext uri="{FF2B5EF4-FFF2-40B4-BE49-F238E27FC236}">
                <a16:creationId xmlns:a16="http://schemas.microsoft.com/office/drawing/2014/main" id="{1ECD1462-A2FE-4A31-A0E7-3F3E3779AD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/>
          <a:srcRect l="3740" t="10100" r="77990" b="27280"/>
          <a:stretch>
            <a:fillRect/>
          </a:stretch>
        </p:blipFill>
        <p:spPr>
          <a:xfrm>
            <a:off x="3783170" y="2901641"/>
            <a:ext cx="661199" cy="670440"/>
          </a:xfrm>
          <a:prstGeom prst="rect">
            <a:avLst/>
          </a:prstGeom>
          <a:noFill/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0432AD31-9094-4720-8D75-566E090905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63467" y="4086047"/>
            <a:ext cx="616726" cy="616726"/>
          </a:xfrm>
          <a:prstGeom prst="rect">
            <a:avLst/>
          </a:prstGeom>
        </p:spPr>
      </p:pic>
      <p:grpSp>
        <p:nvGrpSpPr>
          <p:cNvPr id="59" name="그룹 58">
            <a:extLst>
              <a:ext uri="{FF2B5EF4-FFF2-40B4-BE49-F238E27FC236}">
                <a16:creationId xmlns:a16="http://schemas.microsoft.com/office/drawing/2014/main" id="{79DDF64C-63C9-441E-BB35-28AD58492434}"/>
              </a:ext>
            </a:extLst>
          </p:cNvPr>
          <p:cNvGrpSpPr/>
          <p:nvPr/>
        </p:nvGrpSpPr>
        <p:grpSpPr>
          <a:xfrm>
            <a:off x="7991653" y="4364158"/>
            <a:ext cx="3637307" cy="400110"/>
            <a:chOff x="899592" y="2000082"/>
            <a:chExt cx="4237997" cy="488605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19782A35-D2FD-48FB-9957-2FF982062196}"/>
                </a:ext>
              </a:extLst>
            </p:cNvPr>
            <p:cNvSpPr/>
            <p:nvPr/>
          </p:nvSpPr>
          <p:spPr>
            <a:xfrm>
              <a:off x="1691678" y="2000082"/>
              <a:ext cx="3351554" cy="4886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defRPr lang="ko-KR" altLang="en-US"/>
              </a:pPr>
              <a:r>
                <a:rPr lang="en-US" altLang="ko-KR" sz="2000" dirty="0">
                  <a:ln w="9525">
                    <a:solidFill>
                      <a:schemeClr val="bg1">
                        <a:lumMod val="65000"/>
                        <a:alpha val="0"/>
                      </a:schemeClr>
                    </a:solidFill>
                  </a:ln>
                  <a:ea typeface="한컴 윤고딕 720"/>
                </a:rPr>
                <a:t>Z brush 2021</a:t>
              </a:r>
              <a:endParaRPr lang="ko-KR" altLang="en-US" sz="2000" dirty="0">
                <a:ln w="9525">
                  <a:solidFill>
                    <a:schemeClr val="bg1">
                      <a:lumMod val="65000"/>
                      <a:alpha val="0"/>
                    </a:schemeClr>
                  </a:solidFill>
                </a:ln>
                <a:ea typeface="한컴 윤고딕 720"/>
              </a:endParaRPr>
            </a:p>
          </p:txBody>
        </p: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6CB88831-AA6B-47B8-8569-137DEB5F5C33}"/>
                </a:ext>
              </a:extLst>
            </p:cNvPr>
            <p:cNvCxnSpPr/>
            <p:nvPr/>
          </p:nvCxnSpPr>
          <p:spPr>
            <a:xfrm>
              <a:off x="899592" y="2430310"/>
              <a:ext cx="4237997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35979" y="2062108"/>
            <a:ext cx="86754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005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14499" y="2648981"/>
            <a:ext cx="2350323" cy="10772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타 게임과의</a:t>
            </a:r>
          </a:p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차별성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60208" y="2761190"/>
            <a:ext cx="2178802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005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타 게임과의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차별성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21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0208" y="2347832"/>
            <a:ext cx="2079415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09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역할분담 및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개발일정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F6B0F5-C9B1-4770-AD6C-5EA82C282873}"/>
              </a:ext>
            </a:extLst>
          </p:cNvPr>
          <p:cNvSpPr txBox="1"/>
          <p:nvPr/>
        </p:nvSpPr>
        <p:spPr>
          <a:xfrm>
            <a:off x="3737352" y="271147"/>
            <a:ext cx="271099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09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역할분담 및 개발일정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9FED67-3BA5-437A-9411-D0DB2FC583E2}"/>
              </a:ext>
            </a:extLst>
          </p:cNvPr>
          <p:cNvSpPr txBox="1"/>
          <p:nvPr/>
        </p:nvSpPr>
        <p:spPr>
          <a:xfrm>
            <a:off x="3737352" y="59894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</a:rPr>
              <a:t>역할분담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66B25A6-914D-41D8-8955-DE08D39B1264}"/>
              </a:ext>
            </a:extLst>
          </p:cNvPr>
          <p:cNvGrpSpPr/>
          <p:nvPr/>
        </p:nvGrpSpPr>
        <p:grpSpPr>
          <a:xfrm>
            <a:off x="3853120" y="2448004"/>
            <a:ext cx="3714604" cy="4212733"/>
            <a:chOff x="642778" y="1971675"/>
            <a:chExt cx="1927674" cy="1704975"/>
          </a:xfrm>
          <a:solidFill>
            <a:srgbClr val="42C7F1">
              <a:alpha val="50000"/>
            </a:srgbClr>
          </a:solidFill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F2D716F5-4268-42AE-B3E6-D8DE0AEE5AC7}"/>
                </a:ext>
              </a:extLst>
            </p:cNvPr>
            <p:cNvSpPr/>
            <p:nvPr/>
          </p:nvSpPr>
          <p:spPr>
            <a:xfrm>
              <a:off x="642778" y="1971675"/>
              <a:ext cx="1927674" cy="1704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00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7877BA97-8DD2-4148-B2A3-DAAAC91CE42A}"/>
                </a:ext>
              </a:extLst>
            </p:cNvPr>
            <p:cNvSpPr/>
            <p:nvPr/>
          </p:nvSpPr>
          <p:spPr>
            <a:xfrm>
              <a:off x="696898" y="3456666"/>
              <a:ext cx="648086" cy="1967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2000" dirty="0" err="1"/>
                <a:t>최은우</a:t>
              </a:r>
              <a:endParaRPr lang="ko-KR" altLang="en-US" sz="2000" dirty="0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8BBD942-100F-47EA-BDB2-1AB213945519}"/>
              </a:ext>
            </a:extLst>
          </p:cNvPr>
          <p:cNvSpPr txBox="1"/>
          <p:nvPr/>
        </p:nvSpPr>
        <p:spPr>
          <a:xfrm>
            <a:off x="3982809" y="2640066"/>
            <a:ext cx="3610315" cy="260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/>
              <a:buChar char="§"/>
              <a:defRPr/>
            </a:pPr>
            <a:r>
              <a:rPr lang="ko-KR" altLang="en-US" sz="2000" dirty="0">
                <a:solidFill>
                  <a:schemeClr val="accent4">
                    <a:lumMod val="25000"/>
                  </a:schemeClr>
                </a:solidFill>
                <a:ea typeface="+mj-ea"/>
              </a:rPr>
              <a:t>다이렉트</a:t>
            </a:r>
            <a:r>
              <a:rPr lang="en-US" altLang="ko-KR" sz="2000" dirty="0">
                <a:solidFill>
                  <a:schemeClr val="accent4">
                    <a:lumMod val="25000"/>
                  </a:schemeClr>
                </a:solidFill>
                <a:ea typeface="+mj-ea"/>
              </a:rPr>
              <a:t>X</a:t>
            </a:r>
            <a:r>
              <a:rPr lang="ko-KR" altLang="en-US" sz="2000" dirty="0">
                <a:solidFill>
                  <a:schemeClr val="accent4">
                    <a:lumMod val="25000"/>
                  </a:schemeClr>
                </a:solidFill>
                <a:ea typeface="+mj-ea"/>
              </a:rPr>
              <a:t>로 필드 구현 </a:t>
            </a:r>
          </a:p>
          <a:p>
            <a:pPr marL="285750" indent="-285750">
              <a:buFont typeface="Wingdings"/>
              <a:buChar char="§"/>
              <a:defRPr/>
            </a:pPr>
            <a:endParaRPr lang="en-US" altLang="ko-KR" sz="20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r>
              <a:rPr lang="en-US" altLang="ko-KR" sz="2000" dirty="0">
                <a:solidFill>
                  <a:schemeClr val="accent4">
                    <a:lumMod val="25000"/>
                  </a:schemeClr>
                </a:solidFill>
                <a:ea typeface="+mj-ea"/>
              </a:rPr>
              <a:t>A.I</a:t>
            </a:r>
            <a:r>
              <a:rPr lang="ko-KR" altLang="en-US" sz="2000" dirty="0">
                <a:solidFill>
                  <a:schemeClr val="accent4">
                    <a:lumMod val="25000"/>
                  </a:schemeClr>
                </a:solidFill>
                <a:ea typeface="+mj-ea"/>
              </a:rPr>
              <a:t> 구현</a:t>
            </a:r>
            <a:endParaRPr lang="en-US" altLang="ko-KR" sz="20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en-US" altLang="ko-KR" sz="20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r>
              <a:rPr lang="ko-KR" altLang="en-US" sz="2000" dirty="0">
                <a:solidFill>
                  <a:schemeClr val="accent4">
                    <a:lumMod val="25000"/>
                  </a:schemeClr>
                </a:solidFill>
                <a:ea typeface="+mj-ea"/>
              </a:rPr>
              <a:t>게임 알고리즘 구현</a:t>
            </a:r>
          </a:p>
          <a:p>
            <a:pPr lvl="0">
              <a:defRPr/>
            </a:pPr>
            <a:endParaRPr lang="en-US" altLang="ko-KR" sz="20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ko-KR" altLang="en-US" sz="20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en-US" altLang="ko-KR" sz="23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A98C39FC-5A2A-4597-83C8-797A092E0990}"/>
              </a:ext>
            </a:extLst>
          </p:cNvPr>
          <p:cNvGrpSpPr/>
          <p:nvPr/>
        </p:nvGrpSpPr>
        <p:grpSpPr>
          <a:xfrm>
            <a:off x="7751897" y="2448004"/>
            <a:ext cx="3714604" cy="4212733"/>
            <a:chOff x="642778" y="1971675"/>
            <a:chExt cx="1927674" cy="1704975"/>
          </a:xfrm>
          <a:solidFill>
            <a:srgbClr val="42C7F1"/>
          </a:solidFill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76D1B5D1-8364-4F08-AF04-AA8881568118}"/>
                </a:ext>
              </a:extLst>
            </p:cNvPr>
            <p:cNvSpPr/>
            <p:nvPr/>
          </p:nvSpPr>
          <p:spPr>
            <a:xfrm>
              <a:off x="642778" y="1971675"/>
              <a:ext cx="1927674" cy="1704975"/>
            </a:xfrm>
            <a:prstGeom prst="rect">
              <a:avLst/>
            </a:prstGeom>
            <a:solidFill>
              <a:srgbClr val="42C7F1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00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53D628A4-1D66-41CB-81D8-636C470BD4CA}"/>
                </a:ext>
              </a:extLst>
            </p:cNvPr>
            <p:cNvSpPr/>
            <p:nvPr/>
          </p:nvSpPr>
          <p:spPr>
            <a:xfrm>
              <a:off x="696898" y="3456666"/>
              <a:ext cx="648086" cy="1967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2000" dirty="0"/>
                <a:t>신동원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C21BFE79-55FF-4A82-8864-378F1B6101AA}"/>
              </a:ext>
            </a:extLst>
          </p:cNvPr>
          <p:cNvSpPr txBox="1"/>
          <p:nvPr/>
        </p:nvSpPr>
        <p:spPr>
          <a:xfrm>
            <a:off x="3737503" y="1227362"/>
            <a:ext cx="6756978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개발에 있어 필요한 요소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: 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 필드 구현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,  A.I 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구현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, 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게임 알고리즘 구현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 ,</a:t>
            </a:r>
          </a:p>
          <a:p>
            <a:pPr lvl="0">
              <a:defRPr/>
            </a:pP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                                                      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그래픽 리소스 제작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, UI 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제작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, 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사운드와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 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ea typeface="+mj-ea"/>
              </a:rPr>
              <a:t>이펙트</a:t>
            </a:r>
            <a:endParaRPr lang="en-US" altLang="ko-KR" spc="-150" dirty="0">
              <a:solidFill>
                <a:schemeClr val="bg2">
                  <a:lumMod val="25000"/>
                </a:schemeClr>
              </a:solidFill>
              <a:ea typeface="+mj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A7FF2FA-EBBE-409B-864C-C6A8BA91510C}"/>
              </a:ext>
            </a:extLst>
          </p:cNvPr>
          <p:cNvSpPr txBox="1"/>
          <p:nvPr/>
        </p:nvSpPr>
        <p:spPr>
          <a:xfrm>
            <a:off x="7856186" y="2646883"/>
            <a:ext cx="3610315" cy="260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/>
              <a:buChar char="§"/>
              <a:defRPr/>
            </a:pPr>
            <a:r>
              <a:rPr lang="ko-KR" altLang="en-US" sz="2000" dirty="0">
                <a:solidFill>
                  <a:schemeClr val="accent4">
                    <a:lumMod val="25000"/>
                  </a:schemeClr>
                </a:solidFill>
                <a:ea typeface="+mj-ea"/>
              </a:rPr>
              <a:t>그래픽 리소스 제작</a:t>
            </a:r>
            <a:endParaRPr lang="en-US" altLang="ko-KR" sz="20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en-US" altLang="ko-KR" sz="20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r>
              <a:rPr lang="en-US" altLang="ko-KR" sz="2000" dirty="0">
                <a:solidFill>
                  <a:schemeClr val="accent4">
                    <a:lumMod val="25000"/>
                  </a:schemeClr>
                </a:solidFill>
                <a:ea typeface="+mj-ea"/>
              </a:rPr>
              <a:t>UI </a:t>
            </a:r>
            <a:r>
              <a:rPr lang="ko-KR" altLang="en-US" sz="2000" dirty="0">
                <a:solidFill>
                  <a:schemeClr val="accent4">
                    <a:lumMod val="25000"/>
                  </a:schemeClr>
                </a:solidFill>
                <a:ea typeface="+mj-ea"/>
              </a:rPr>
              <a:t>제작</a:t>
            </a:r>
            <a:endParaRPr lang="en-US" altLang="ko-KR" sz="20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en-US" altLang="ko-KR" sz="20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r>
              <a:rPr lang="ko-KR" altLang="en-US" sz="2000" dirty="0">
                <a:solidFill>
                  <a:schemeClr val="accent4">
                    <a:lumMod val="25000"/>
                  </a:schemeClr>
                </a:solidFill>
                <a:ea typeface="+mj-ea"/>
              </a:rPr>
              <a:t>사운드와 이펙트 추가</a:t>
            </a:r>
          </a:p>
          <a:p>
            <a:pPr lvl="0">
              <a:defRPr/>
            </a:pPr>
            <a:endParaRPr lang="en-US" altLang="ko-KR" sz="20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ko-KR" altLang="en-US" sz="20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  <a:p>
            <a:pPr marL="285750" indent="-285750">
              <a:buFont typeface="Wingdings"/>
              <a:buChar char="§"/>
              <a:defRPr/>
            </a:pPr>
            <a:endParaRPr lang="en-US" altLang="ko-KR" sz="2300" dirty="0">
              <a:solidFill>
                <a:schemeClr val="accent4">
                  <a:lumMod val="25000"/>
                </a:schemeClr>
              </a:solidFill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321392"/>
            <a:ext cx="104775" cy="790575"/>
          </a:xfrm>
          <a:prstGeom prst="rect">
            <a:avLst/>
          </a:prstGeom>
          <a:solidFill>
            <a:srgbClr val="42C7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193464" y="347347"/>
            <a:ext cx="271099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09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역할분담 및 개발일정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3464" y="675148"/>
            <a:ext cx="14157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</a:rPr>
              <a:t>개발일정</a:t>
            </a:r>
            <a:endParaRPr lang="ko-KR" altLang="en-US" sz="2400" spc="-15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 flipH="1">
            <a:off x="11374568" y="0"/>
            <a:ext cx="579033" cy="1227831"/>
            <a:chOff x="1066216" y="-1"/>
            <a:chExt cx="2336201" cy="4953878"/>
          </a:xfrm>
          <a:solidFill>
            <a:srgbClr val="42C7F1">
              <a:alpha val="50000"/>
            </a:srgbClr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45" name="그룹 44"/>
            <p:cNvGrpSpPr/>
            <p:nvPr/>
          </p:nvGrpSpPr>
          <p:grpSpPr>
            <a:xfrm>
              <a:off x="1066216" y="-1"/>
              <a:ext cx="2336201" cy="4953878"/>
              <a:chOff x="662180" y="-1"/>
              <a:chExt cx="1884872" cy="4242180"/>
            </a:xfrm>
            <a:grpFill/>
          </p:grpSpPr>
          <p:sp>
            <p:nvSpPr>
              <p:cNvPr id="50" name="오각형 49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51" name="직선 연결선 50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>
              <a:xfrm>
                <a:off x="793708" y="710870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8" name="그림 47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C7F1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 flipH="1">
            <a:off x="11374154" y="0"/>
            <a:ext cx="579447" cy="1227831"/>
            <a:chOff x="1066216" y="-1"/>
            <a:chExt cx="2337872" cy="4953878"/>
          </a:xfrm>
          <a:solidFill>
            <a:schemeClr val="lt1"/>
          </a:solidFill>
          <a:effectLst>
            <a:outerShdw dist="12700" dir="2700000" algn="tl" rotWithShape="0">
              <a:schemeClr val="accent4">
                <a:lumMod val="10000"/>
                <a:alpha val="40000"/>
              </a:schemeClr>
            </a:outerShdw>
          </a:effectLst>
        </p:grpSpPr>
        <p:grpSp>
          <p:nvGrpSpPr>
            <p:cNvPr id="32" name="그룹 31"/>
            <p:cNvGrpSpPr/>
            <p:nvPr/>
          </p:nvGrpSpPr>
          <p:grpSpPr>
            <a:xfrm>
              <a:off x="1066216" y="-1"/>
              <a:ext cx="2337872" cy="4953878"/>
              <a:chOff x="662180" y="-1"/>
              <a:chExt cx="1886220" cy="4242180"/>
            </a:xfrm>
            <a:grpFill/>
          </p:grpSpPr>
          <p:sp>
            <p:nvSpPr>
              <p:cNvPr id="36" name="오각형 35"/>
              <p:cNvSpPr/>
              <p:nvPr/>
            </p:nvSpPr>
            <p:spPr>
              <a:xfrm rot="5400000">
                <a:off x="-516474" y="1178653"/>
                <a:ext cx="4242180" cy="1884872"/>
              </a:xfrm>
              <a:prstGeom prst="homePlate">
                <a:avLst>
                  <a:gd name="adj" fmla="val 50000"/>
                </a:avLst>
              </a:prstGeom>
              <a:grpFill/>
              <a:ln>
                <a:solidFill>
                  <a:schemeClr val="l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37" name="직선 연결선 36"/>
              <p:cNvCxnSpPr/>
              <p:nvPr/>
            </p:nvCxnSpPr>
            <p:spPr>
              <a:xfrm>
                <a:off x="793708" y="3111827"/>
                <a:ext cx="1661920" cy="0"/>
              </a:xfrm>
              <a:prstGeom prst="line">
                <a:avLst/>
              </a:prstGeom>
              <a:grpFill/>
              <a:ln>
                <a:solidFill>
                  <a:schemeClr val="lt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>
              <a:xfrm>
                <a:off x="793710" y="710869"/>
                <a:ext cx="1754690" cy="0"/>
              </a:xfrm>
              <a:prstGeom prst="line">
                <a:avLst/>
              </a:prstGeom>
              <a:grpFill/>
              <a:ln>
                <a:solidFill>
                  <a:schemeClr val="lt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5" name="그림 34"/>
            <p:cNvPicPr>
              <a:picLocks noChangeAspect="1"/>
            </p:cNvPicPr>
            <p:nvPr/>
          </p:nvPicPr>
          <p:blipFill rotWithShape="1">
            <a:blip r:embed="rId2"/>
            <a:srcRect l="-3190" t="85300" r="14160" b="-2880"/>
            <a:stretch>
              <a:fillRect/>
            </a:stretch>
          </p:blipFill>
          <p:spPr>
            <a:xfrm>
              <a:off x="1599642" y="2337236"/>
              <a:ext cx="598243" cy="133491"/>
            </a:xfrm>
            <a:prstGeom prst="rect">
              <a:avLst/>
            </a:prstGeom>
            <a:grpFill/>
            <a:ln>
              <a:solidFill>
                <a:schemeClr val="lt1"/>
              </a:solidFill>
            </a:ln>
          </p:spPr>
        </p:pic>
      </p:grpSp>
      <p:sp>
        <p:nvSpPr>
          <p:cNvPr id="39" name="TextBox 38"/>
          <p:cNvSpPr txBox="1"/>
          <p:nvPr/>
        </p:nvSpPr>
        <p:spPr>
          <a:xfrm>
            <a:off x="618333" y="944398"/>
            <a:ext cx="1892968" cy="4466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400" b="1" dirty="0">
                <a:solidFill>
                  <a:schemeClr val="lt1"/>
                </a:solidFill>
              </a:rPr>
              <a:t>CONTENTS</a:t>
            </a:r>
            <a:endParaRPr lang="ko-KR" altLang="en-US" sz="2400" b="1" dirty="0">
              <a:solidFill>
                <a:schemeClr val="lt1"/>
              </a:solidFill>
            </a:endParaRPr>
          </a:p>
        </p:txBody>
      </p:sp>
      <p:cxnSp>
        <p:nvCxnSpPr>
          <p:cNvPr id="44" name="직선 연결선 43"/>
          <p:cNvCxnSpPr/>
          <p:nvPr/>
        </p:nvCxnSpPr>
        <p:spPr>
          <a:xfrm>
            <a:off x="604120" y="819257"/>
            <a:ext cx="1857882" cy="0"/>
          </a:xfrm>
          <a:prstGeom prst="line">
            <a:avLst/>
          </a:prstGeom>
          <a:ln>
            <a:solidFill>
              <a:schemeClr val="accent3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462002" y="879490"/>
            <a:ext cx="588624" cy="4937698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r">
              <a:lnSpc>
                <a:spcPct val="360000"/>
              </a:lnSpc>
              <a:defRPr/>
            </a:pPr>
            <a:r>
              <a:rPr lang="en-US" altLang="ko-KR" sz="2300" b="1" spc="300" dirty="0">
                <a:solidFill>
                  <a:schemeClr val="bg1"/>
                </a:solidFill>
              </a:rPr>
              <a:t>01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 dirty="0">
                <a:solidFill>
                  <a:schemeClr val="bg1"/>
                </a:solidFill>
              </a:rPr>
              <a:t>02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 dirty="0">
                <a:solidFill>
                  <a:schemeClr val="bg1"/>
                </a:solidFill>
              </a:rPr>
              <a:t>03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 dirty="0">
                <a:solidFill>
                  <a:schemeClr val="bg1"/>
                </a:solidFill>
              </a:rPr>
              <a:t>04</a:t>
            </a:r>
            <a:endParaRPr lang="ko-KR" altLang="en-US" sz="2300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86444" y="1486416"/>
            <a:ext cx="10310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  <a:latin typeface="+mj-ea"/>
                <a:ea typeface="+mj-ea"/>
              </a:rPr>
              <a:t>개발배경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86444" y="2755235"/>
            <a:ext cx="157927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  <a:latin typeface="+mj-ea"/>
                <a:ea typeface="+mj-ea"/>
              </a:rPr>
              <a:t>개발 방향 분석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86444" y="4018829"/>
            <a:ext cx="157927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  <a:latin typeface="+mj-ea"/>
                <a:ea typeface="+mj-ea"/>
              </a:rPr>
              <a:t>개발 방향 결론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986444" y="5282423"/>
            <a:ext cx="233910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  <a:latin typeface="+mj-ea"/>
                <a:ea typeface="+mj-ea"/>
              </a:rPr>
              <a:t>게임 소개 및 게임 방법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25546" y="769279"/>
            <a:ext cx="588623" cy="5189113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r">
              <a:lnSpc>
                <a:spcPct val="360000"/>
              </a:lnSpc>
              <a:defRPr/>
            </a:pPr>
            <a:r>
              <a:rPr lang="en-US" altLang="ko-KR" sz="2300" b="1" spc="300" dirty="0">
                <a:solidFill>
                  <a:schemeClr val="bg1"/>
                </a:solidFill>
              </a:rPr>
              <a:t>05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 dirty="0">
                <a:solidFill>
                  <a:schemeClr val="bg1"/>
                </a:solidFill>
              </a:rPr>
              <a:t>06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 dirty="0">
                <a:solidFill>
                  <a:schemeClr val="bg1"/>
                </a:solidFill>
              </a:rPr>
              <a:t>07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 dirty="0">
                <a:solidFill>
                  <a:schemeClr val="bg1"/>
                </a:solidFill>
              </a:rPr>
              <a:t>08</a:t>
            </a:r>
            <a:endParaRPr lang="ko-KR" altLang="en-US" sz="2300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849987" y="2744785"/>
            <a:ext cx="130516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  <a:latin typeface="+mj-ea"/>
                <a:ea typeface="+mj-ea"/>
              </a:rPr>
              <a:t>기술적 요소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849987" y="4013604"/>
            <a:ext cx="179087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  <a:latin typeface="+mj-ea"/>
              </a:rPr>
              <a:t>개인별 준비 현황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49986" y="5282423"/>
            <a:ext cx="109356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  <a:latin typeface="+mj-ea"/>
                <a:ea typeface="+mj-ea"/>
              </a:rPr>
              <a:t>개발 환경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914169" y="1471071"/>
            <a:ext cx="200247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pc="-150" dirty="0">
                <a:solidFill>
                  <a:schemeClr val="bg1"/>
                </a:solidFill>
                <a:latin typeface="+mj-ea"/>
                <a:ea typeface="+mj-ea"/>
              </a:rPr>
              <a:t>타 게임과의 차별성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917C9B-EC9C-4F99-A657-E94AEEEBEBE1}"/>
              </a:ext>
            </a:extLst>
          </p:cNvPr>
          <p:cNvSpPr txBox="1"/>
          <p:nvPr/>
        </p:nvSpPr>
        <p:spPr>
          <a:xfrm>
            <a:off x="9068218" y="377179"/>
            <a:ext cx="588623" cy="5189113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r">
              <a:lnSpc>
                <a:spcPct val="360000"/>
              </a:lnSpc>
              <a:defRPr/>
            </a:pPr>
            <a:r>
              <a:rPr lang="en-US" altLang="ko-KR" sz="2300" b="1" spc="300" dirty="0">
                <a:solidFill>
                  <a:schemeClr val="bg1"/>
                </a:solidFill>
              </a:rPr>
              <a:t>05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 dirty="0">
                <a:solidFill>
                  <a:schemeClr val="bg1"/>
                </a:solidFill>
              </a:rPr>
              <a:t>06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 dirty="0">
                <a:solidFill>
                  <a:schemeClr val="bg1"/>
                </a:solidFill>
              </a:rPr>
              <a:t>07</a:t>
            </a:r>
          </a:p>
          <a:p>
            <a:pPr algn="r">
              <a:lnSpc>
                <a:spcPct val="360000"/>
              </a:lnSpc>
              <a:defRPr/>
            </a:pPr>
            <a:r>
              <a:rPr lang="en-US" altLang="ko-KR" sz="2300" b="1" dirty="0">
                <a:solidFill>
                  <a:schemeClr val="bg1"/>
                </a:solidFill>
              </a:rPr>
              <a:t>08</a:t>
            </a:r>
            <a:endParaRPr lang="ko-KR" altLang="en-US" sz="23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35979" y="2062108"/>
            <a:ext cx="86754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005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14499" y="2648981"/>
            <a:ext cx="2350323" cy="10772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타 게임과의</a:t>
            </a:r>
          </a:p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차별성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60208" y="2761190"/>
            <a:ext cx="2178802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/>
                </a:solidFill>
              </a:rPr>
              <a:t>005</a:t>
            </a:r>
            <a:r>
              <a:rPr lang="ko-KR" altLang="en-US" sz="280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타 게임과의 </a:t>
            </a:r>
          </a:p>
          <a:p>
            <a:pPr lvl="0">
              <a:defRPr/>
            </a:pPr>
            <a:r>
              <a:rPr lang="ko-KR" altLang="en-US" sz="2800">
                <a:solidFill>
                  <a:schemeClr val="bg1"/>
                </a:solidFill>
              </a:rPr>
              <a:t>차별성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21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60208" y="2347832"/>
            <a:ext cx="1620957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10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참고문헌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8D88C-B25F-4CF5-A8C8-0FC09D2F146F}"/>
              </a:ext>
            </a:extLst>
          </p:cNvPr>
          <p:cNvSpPr txBox="1"/>
          <p:nvPr/>
        </p:nvSpPr>
        <p:spPr>
          <a:xfrm>
            <a:off x="3414798" y="309247"/>
            <a:ext cx="14285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08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참고문헌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F823F4-4DCF-4511-B2D1-32BB4D2BF82A}"/>
              </a:ext>
            </a:extLst>
          </p:cNvPr>
          <p:cNvSpPr txBox="1"/>
          <p:nvPr/>
        </p:nvSpPr>
        <p:spPr>
          <a:xfrm>
            <a:off x="3414798" y="637048"/>
            <a:ext cx="14157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</a:rPr>
              <a:t>참고문헌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5" name="부제목 3">
            <a:extLst>
              <a:ext uri="{FF2B5EF4-FFF2-40B4-BE49-F238E27FC236}">
                <a16:creationId xmlns:a16="http://schemas.microsoft.com/office/drawing/2014/main" id="{9E36207D-6FBF-4504-A2CA-04AF1DAF77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11540" y="1320917"/>
            <a:ext cx="7820252" cy="5016616"/>
          </a:xfrm>
        </p:spPr>
        <p:txBody>
          <a:bodyPr/>
          <a:lstStyle/>
          <a:p>
            <a:pPr algn="l"/>
            <a:r>
              <a:rPr lang="en-US" altLang="ko-KR" sz="1200" dirty="0"/>
              <a:t>3</a:t>
            </a:r>
            <a:r>
              <a:rPr lang="ko-KR" altLang="en-US" sz="1200" dirty="0"/>
              <a:t>페이지</a:t>
            </a:r>
            <a:r>
              <a:rPr lang="en-US" altLang="ko-KR" sz="1200" dirty="0"/>
              <a:t>: https://www.kocca.kr/cop/bbs/view/B0000147/1845578.do?searchCnd=&amp;searchWrd=&amp;cateTp1=&amp;cateTp2=&amp;useAt=&amp;menuNo=201825&amp;categorys=0&amp;subcate=0&amp;cateCode=&amp;type=&amp;instNo=0&amp;questionTp=&amp;uf_Setting=&amp;recovery=&amp;option1=&amp;option2=&amp;year=&amp;categoryCOM062=&amp;categoryCOM063=&amp;categoryCOM208=&amp;categoryInst=&amp;morePage=&amp;delCode=0&amp;qtp=&amp;pageIndex=1#</a:t>
            </a:r>
            <a:r>
              <a:rPr lang="ko-KR" altLang="en-US" sz="1200" dirty="0"/>
              <a:t>한국 콘텐츠 진흥원 </a:t>
            </a:r>
            <a:r>
              <a:rPr lang="en-US" altLang="ko-KR" sz="1200" dirty="0"/>
              <a:t>2021 </a:t>
            </a:r>
            <a:r>
              <a:rPr lang="ko-KR" altLang="en-US" sz="1200" dirty="0"/>
              <a:t>게임 이용자 실태조사</a:t>
            </a:r>
            <a:endParaRPr lang="en-US" altLang="ko-KR" sz="1200" dirty="0"/>
          </a:p>
          <a:p>
            <a:pPr algn="l"/>
            <a:endParaRPr lang="en-US" altLang="ko-KR" sz="1200" dirty="0"/>
          </a:p>
          <a:p>
            <a:pPr algn="l"/>
            <a:r>
              <a:rPr lang="en-US" altLang="ko-KR" sz="1200" dirty="0"/>
              <a:t>4</a:t>
            </a:r>
            <a:r>
              <a:rPr lang="ko-KR" altLang="en-US" sz="1200" dirty="0"/>
              <a:t>페이지</a:t>
            </a:r>
            <a:r>
              <a:rPr lang="en-US" altLang="ko-KR" sz="1200" dirty="0"/>
              <a:t>:</a:t>
            </a:r>
          </a:p>
          <a:p>
            <a:pPr algn="l"/>
            <a:r>
              <a:rPr lang="en-US" altLang="ko-KR" sz="1200" dirty="0">
                <a:hlinkClick r:id="rId2"/>
              </a:rPr>
              <a:t>https://www.yna.co.kr/view/AKR20201011058400530</a:t>
            </a:r>
            <a:r>
              <a:rPr lang="en-US" altLang="ko-KR" sz="1200" dirty="0"/>
              <a:t> </a:t>
            </a:r>
            <a:endParaRPr lang="ko-KR" altLang="en-US" sz="1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7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0208" y="2761190"/>
            <a:ext cx="1720343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001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배경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D5FC12-8553-42B4-8B82-83EADE48417E}"/>
              </a:ext>
            </a:extLst>
          </p:cNvPr>
          <p:cNvSpPr txBox="1"/>
          <p:nvPr/>
        </p:nvSpPr>
        <p:spPr>
          <a:xfrm>
            <a:off x="5137886" y="3726199"/>
            <a:ext cx="4471292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000" dirty="0"/>
              <a:t>[</a:t>
            </a:r>
            <a:r>
              <a:rPr lang="ko-KR" altLang="en-US" sz="1000" dirty="0"/>
              <a:t>한국 콘텐츠 진흥원 </a:t>
            </a:r>
            <a:r>
              <a:rPr lang="en-US" altLang="ko-KR" sz="1000" dirty="0"/>
              <a:t>2021 </a:t>
            </a:r>
            <a:r>
              <a:rPr lang="ko-KR" altLang="en-US" sz="1000" dirty="0"/>
              <a:t>게임이용자 실태조사 중 </a:t>
            </a:r>
            <a:r>
              <a:rPr lang="en-US" altLang="ko-KR" sz="1000" dirty="0"/>
              <a:t>13p 1. </a:t>
            </a:r>
            <a:r>
              <a:rPr lang="ko-KR" altLang="en-US" sz="1000" dirty="0"/>
              <a:t>전체 게임 이용률</a:t>
            </a:r>
            <a:r>
              <a:rPr lang="en-US" altLang="ko-KR" sz="1000" dirty="0"/>
              <a:t>]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07EC66-4698-46A2-B037-4746DC2261C4}"/>
              </a:ext>
            </a:extLst>
          </p:cNvPr>
          <p:cNvSpPr txBox="1"/>
          <p:nvPr/>
        </p:nvSpPr>
        <p:spPr>
          <a:xfrm>
            <a:off x="3423474" y="224089"/>
            <a:ext cx="267252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모바일 게임의 인기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EC490F90-39BA-43B0-B68B-501BE7A32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82767" y="4219662"/>
            <a:ext cx="8266858" cy="1240294"/>
          </a:xfrm>
        </p:spPr>
        <p:txBody>
          <a:bodyPr/>
          <a:lstStyle/>
          <a:p>
            <a:pPr algn="just"/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 한국 콘텐츠진흥원에서 발표한 통계에 따르면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, 2019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년 기준 전체 게임 이용률 중 모바일 게임의 비중에 제일 높으며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,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    모바일류 게임 이용 연령대 중 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10, 20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대가 가장 높은 수치를 기록한다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 </a:t>
            </a:r>
          </a:p>
          <a:p>
            <a:pPr algn="just"/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=&gt; </a:t>
            </a:r>
          </a:p>
          <a:p>
            <a:pPr algn="just"/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해당 연령대의 구성원들이 미래에 직장을 다녀 돈을 벌게 될 것임을 예측한다면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,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현재 만들 게임의 주 타겟층을 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10, 20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대로 잡는다면 시장에서 유리하다고 결론을 내렸다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  <a:endParaRPr lang="ko-KR" altLang="en-US" sz="12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6305AA6C-5284-4974-8BBB-3E7F1E0C1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150" y="672187"/>
            <a:ext cx="5981700" cy="212407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C4A564B6-D6EA-45FF-9432-8B78AF5BB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957" y="2796262"/>
            <a:ext cx="615315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95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7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0208" y="2761190"/>
            <a:ext cx="1720343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001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배경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07EC66-4698-46A2-B037-4746DC2261C4}"/>
              </a:ext>
            </a:extLst>
          </p:cNvPr>
          <p:cNvSpPr txBox="1"/>
          <p:nvPr/>
        </p:nvSpPr>
        <p:spPr>
          <a:xfrm>
            <a:off x="3548583" y="460774"/>
            <a:ext cx="267252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코로나 시대의 종결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50B4A0E-A0FF-4754-B10C-60685A29E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7718" y="1132164"/>
            <a:ext cx="4762500" cy="30956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80980F-5673-4504-9911-A5FE83F49C80}"/>
              </a:ext>
            </a:extLst>
          </p:cNvPr>
          <p:cNvSpPr txBox="1"/>
          <p:nvPr/>
        </p:nvSpPr>
        <p:spPr>
          <a:xfrm>
            <a:off x="4568385" y="4314403"/>
            <a:ext cx="514116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000" dirty="0"/>
              <a:t>[</a:t>
            </a:r>
            <a:r>
              <a:rPr lang="ko-KR" altLang="en-US" sz="1000" dirty="0"/>
              <a:t>연합뉴스</a:t>
            </a:r>
            <a:r>
              <a:rPr lang="en-US" altLang="ko-KR" sz="1000" dirty="0"/>
              <a:t>, “</a:t>
            </a:r>
            <a:r>
              <a:rPr lang="ko-KR" altLang="en-US" sz="1000" dirty="0"/>
              <a:t>두 달 만에 내일부터 거리두기 </a:t>
            </a:r>
            <a:r>
              <a:rPr lang="en-US" altLang="ko-KR" sz="1000" dirty="0"/>
              <a:t>1</a:t>
            </a:r>
            <a:r>
              <a:rPr lang="ko-KR" altLang="en-US" sz="1000" dirty="0"/>
              <a:t>단계</a:t>
            </a:r>
            <a:r>
              <a:rPr lang="en-US" altLang="ko-KR" sz="1000" dirty="0"/>
              <a:t>.. </a:t>
            </a:r>
            <a:r>
              <a:rPr lang="ko-KR" altLang="en-US" sz="1000" dirty="0"/>
              <a:t>방역</a:t>
            </a:r>
            <a:r>
              <a:rPr lang="en-US" altLang="ko-KR" sz="1000" dirty="0"/>
              <a:t>/</a:t>
            </a:r>
            <a:r>
              <a:rPr lang="ko-KR" altLang="en-US" sz="1000" dirty="0"/>
              <a:t>교육 어떻게 달라지나</a:t>
            </a:r>
            <a:r>
              <a:rPr lang="en-US" altLang="ko-KR" sz="1000" dirty="0"/>
              <a:t>” </a:t>
            </a:r>
            <a:r>
              <a:rPr lang="ko-KR" altLang="en-US" sz="1000" dirty="0"/>
              <a:t>중 이미지</a:t>
            </a:r>
            <a:r>
              <a:rPr lang="en-US" altLang="ko-KR" sz="1000" dirty="0"/>
              <a:t>]</a:t>
            </a:r>
          </a:p>
        </p:txBody>
      </p:sp>
      <p:sp>
        <p:nvSpPr>
          <p:cNvPr id="20" name="부제목 4">
            <a:extLst>
              <a:ext uri="{FF2B5EF4-FFF2-40B4-BE49-F238E27FC236}">
                <a16:creationId xmlns:a16="http://schemas.microsoft.com/office/drawing/2014/main" id="{D6C934CF-033B-463B-96C1-C53A9B8A73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48583" y="4788366"/>
            <a:ext cx="8266858" cy="1335598"/>
          </a:xfrm>
        </p:spPr>
        <p:txBody>
          <a:bodyPr/>
          <a:lstStyle/>
          <a:p>
            <a:pPr algn="just"/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백신 접종률이 높아짐에 따라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,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정부에서는 향후 거리두기 지침을 완화시킬 것임을 발표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거리두기 지침이 완화된다면 학생들은 물론이고 직장인들이 재택근무가 아닌 출근을 하게 될 것이다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따라서 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PC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게임이나 콘솔 게임은 이용에 제약을 받아 이용률이 떨어질 수 있다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</a:p>
          <a:p>
            <a:pPr algn="just"/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=&gt; </a:t>
            </a:r>
          </a:p>
          <a:p>
            <a:pPr algn="just"/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즉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, 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이동이나 출근과 같은 환경에선 제약을 받는 콘솔이나 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PC</a:t>
            </a:r>
            <a:r>
              <a:rPr lang="ko-KR" altLang="en-US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게임 보다는 보다 환경에 자유로운 모바일 게임들이 다시 인기를 얻게 될 것이다</a:t>
            </a:r>
            <a:r>
              <a:rPr lang="en-US" altLang="ko-KR" sz="1200" dirty="0"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808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7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43659" y="2330302"/>
            <a:ext cx="1819729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002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방향 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분석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D5FC12-8553-42B4-8B82-83EADE48417E}"/>
              </a:ext>
            </a:extLst>
          </p:cNvPr>
          <p:cNvSpPr txBox="1"/>
          <p:nvPr/>
        </p:nvSpPr>
        <p:spPr>
          <a:xfrm>
            <a:off x="3653855" y="6045031"/>
            <a:ext cx="6134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200" dirty="0"/>
              <a:t>2021</a:t>
            </a:r>
            <a:r>
              <a:rPr lang="ko-KR" altLang="en-US" sz="1200" dirty="0"/>
              <a:t>년 한국 콘텐츠진흥원의 조사결과에 따르면</a:t>
            </a:r>
            <a:r>
              <a:rPr lang="en-US" altLang="ko-KR" sz="1200" dirty="0"/>
              <a:t>, </a:t>
            </a:r>
            <a:r>
              <a:rPr lang="ko-KR" altLang="en-US" sz="1200" dirty="0"/>
              <a:t>모바일 게임 장르들 중 가장 인기있는 장르는 퍼즐과 롤플레잉 이다</a:t>
            </a:r>
            <a:r>
              <a:rPr lang="en-US" altLang="ko-KR" sz="1200" dirty="0"/>
              <a:t>.</a:t>
            </a:r>
            <a:r>
              <a:rPr lang="ko-KR" altLang="en-US" sz="1200" dirty="0"/>
              <a:t>  </a:t>
            </a:r>
            <a:endParaRPr lang="en-US" altLang="ko-KR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07EC66-4698-46A2-B037-4746DC2261C4}"/>
              </a:ext>
            </a:extLst>
          </p:cNvPr>
          <p:cNvSpPr txBox="1"/>
          <p:nvPr/>
        </p:nvSpPr>
        <p:spPr>
          <a:xfrm>
            <a:off x="3548583" y="460774"/>
            <a:ext cx="499367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현재 가장 인기있는 장르는 무엇인가</a:t>
            </a:r>
            <a:r>
              <a:rPr lang="en-US" altLang="ko-KR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1C2E9D5-5E04-405F-8213-221191565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0048" y="922439"/>
            <a:ext cx="6134100" cy="23336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9AAD805-5811-4823-84CF-EDDE160C9781}"/>
              </a:ext>
            </a:extLst>
          </p:cNvPr>
          <p:cNvSpPr txBox="1"/>
          <p:nvPr/>
        </p:nvSpPr>
        <p:spPr>
          <a:xfrm>
            <a:off x="4780052" y="5779803"/>
            <a:ext cx="388170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800" dirty="0"/>
              <a:t>[</a:t>
            </a:r>
            <a:r>
              <a:rPr lang="ko-KR" altLang="en-US" sz="800" dirty="0"/>
              <a:t>한국 콘텐츠진흥원</a:t>
            </a:r>
            <a:r>
              <a:rPr lang="en-US" altLang="ko-KR" sz="800" dirty="0"/>
              <a:t>, “2021 </a:t>
            </a:r>
            <a:r>
              <a:rPr lang="ko-KR" altLang="en-US" sz="800" dirty="0"/>
              <a:t>게임이용자 실태조사</a:t>
            </a:r>
            <a:r>
              <a:rPr lang="en-US" altLang="ko-KR" sz="800" dirty="0"/>
              <a:t>” </a:t>
            </a:r>
            <a:r>
              <a:rPr lang="ko-KR" altLang="en-US" sz="800" dirty="0"/>
              <a:t>중 </a:t>
            </a:r>
            <a:r>
              <a:rPr lang="en-US" altLang="ko-KR" sz="800" dirty="0"/>
              <a:t>91p </a:t>
            </a:r>
            <a:r>
              <a:rPr lang="ko-KR" altLang="en-US" sz="800" dirty="0"/>
              <a:t>모바일</a:t>
            </a:r>
            <a:r>
              <a:rPr lang="en-US" altLang="ko-KR" sz="800" dirty="0"/>
              <a:t> </a:t>
            </a:r>
            <a:r>
              <a:rPr lang="ko-KR" altLang="en-US" sz="800" dirty="0"/>
              <a:t>게임 주 이용 장르</a:t>
            </a:r>
            <a:r>
              <a:rPr lang="en-US" altLang="ko-KR" sz="800" dirty="0"/>
              <a:t>]</a:t>
            </a:r>
            <a:r>
              <a:rPr lang="ko-KR" altLang="en-US" sz="800" dirty="0"/>
              <a:t> </a:t>
            </a:r>
            <a:endParaRPr lang="en-US" altLang="ko-KR" sz="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1BC88C-807F-4458-B761-22847F880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0048" y="3256064"/>
            <a:ext cx="6134100" cy="247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25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7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AD5FC12-8553-42B4-8B82-83EADE48417E}"/>
              </a:ext>
            </a:extLst>
          </p:cNvPr>
          <p:cNvSpPr txBox="1"/>
          <p:nvPr/>
        </p:nvSpPr>
        <p:spPr>
          <a:xfrm>
            <a:off x="3548583" y="1014718"/>
            <a:ext cx="807309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dirty="0">
                <a:latin typeface="HY신명조" panose="02030600000101010101" pitchFamily="18" charset="-127"/>
                <a:ea typeface="HY신명조" panose="02030600000101010101" pitchFamily="18" charset="-127"/>
              </a:rPr>
              <a:t>이는 모바일 게임을 이용하는 주 사유와 관련이 있다</a:t>
            </a:r>
            <a:r>
              <a:rPr lang="en-US" altLang="ko-KR" sz="1400" dirty="0">
                <a:latin typeface="HY신명조" panose="02030600000101010101" pitchFamily="18" charset="-127"/>
                <a:ea typeface="HY신명조" panose="02030600000101010101" pitchFamily="18" charset="-127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07EC66-4698-46A2-B037-4746DC2261C4}"/>
              </a:ext>
            </a:extLst>
          </p:cNvPr>
          <p:cNvSpPr txBox="1"/>
          <p:nvPr/>
        </p:nvSpPr>
        <p:spPr>
          <a:xfrm>
            <a:off x="3548583" y="460774"/>
            <a:ext cx="183896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왜 인기있나</a:t>
            </a:r>
            <a:r>
              <a:rPr lang="en-US" altLang="ko-KR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2DC021B-52FD-433C-A4A4-B35C2D6A4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8583" y="1414774"/>
            <a:ext cx="6248400" cy="30384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36B05E8-04B1-41B9-B8CB-58E06DB7A9F5}"/>
              </a:ext>
            </a:extLst>
          </p:cNvPr>
          <p:cNvSpPr txBox="1"/>
          <p:nvPr/>
        </p:nvSpPr>
        <p:spPr>
          <a:xfrm>
            <a:off x="4721725" y="4545528"/>
            <a:ext cx="390211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800" dirty="0"/>
              <a:t>[</a:t>
            </a:r>
            <a:r>
              <a:rPr lang="ko-KR" altLang="en-US" sz="800" dirty="0"/>
              <a:t>한국 콘텐츠진흥원</a:t>
            </a:r>
            <a:r>
              <a:rPr lang="en-US" altLang="ko-KR" sz="800" dirty="0"/>
              <a:t>, “2021 </a:t>
            </a:r>
            <a:r>
              <a:rPr lang="ko-KR" altLang="en-US" sz="800" dirty="0"/>
              <a:t>게임이용자 실태조사</a:t>
            </a:r>
            <a:r>
              <a:rPr lang="en-US" altLang="ko-KR" sz="800" dirty="0"/>
              <a:t>” </a:t>
            </a:r>
            <a:r>
              <a:rPr lang="ko-KR" altLang="en-US" sz="800" dirty="0"/>
              <a:t>중 </a:t>
            </a:r>
            <a:r>
              <a:rPr lang="en-US" altLang="ko-KR" sz="800" dirty="0"/>
              <a:t>116p </a:t>
            </a:r>
            <a:r>
              <a:rPr lang="ko-KR" altLang="en-US" sz="800" dirty="0"/>
              <a:t>모바일</a:t>
            </a:r>
            <a:r>
              <a:rPr lang="en-US" altLang="ko-KR" sz="800" dirty="0"/>
              <a:t> </a:t>
            </a:r>
            <a:r>
              <a:rPr lang="ko-KR" altLang="en-US" sz="800" dirty="0"/>
              <a:t>게임을 하는 이유</a:t>
            </a:r>
            <a:r>
              <a:rPr lang="en-US" altLang="ko-KR" sz="800" dirty="0"/>
              <a:t>]</a:t>
            </a:r>
            <a:r>
              <a:rPr lang="ko-KR" altLang="en-US" sz="800" dirty="0"/>
              <a:t> </a:t>
            </a:r>
            <a:endParaRPr lang="en-US" altLang="ko-KR" sz="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439920-6DEB-4BD0-8E98-53BD94C02F43}"/>
              </a:ext>
            </a:extLst>
          </p:cNvPr>
          <p:cNvSpPr txBox="1"/>
          <p:nvPr/>
        </p:nvSpPr>
        <p:spPr>
          <a:xfrm>
            <a:off x="943659" y="2330301"/>
            <a:ext cx="1819729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002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방향 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분석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53AF54-0C1E-409E-AB58-6A060EE0407E}"/>
              </a:ext>
            </a:extLst>
          </p:cNvPr>
          <p:cNvSpPr txBox="1"/>
          <p:nvPr/>
        </p:nvSpPr>
        <p:spPr>
          <a:xfrm>
            <a:off x="3548583" y="4981561"/>
            <a:ext cx="6134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dirty="0"/>
              <a:t>즉</a:t>
            </a:r>
            <a:r>
              <a:rPr lang="en-US" altLang="ko-KR" sz="1200" dirty="0"/>
              <a:t>, </a:t>
            </a:r>
            <a:r>
              <a:rPr lang="ko-KR" altLang="en-US" sz="1200" dirty="0"/>
              <a:t>퍼즐이나 롤플레잉 장르가 가장 인기있는 이유에는 </a:t>
            </a:r>
            <a:r>
              <a:rPr lang="en-US" altLang="ko-KR" sz="1200" dirty="0"/>
              <a:t>‘</a:t>
            </a:r>
            <a:r>
              <a:rPr lang="ko-KR" altLang="en-US" sz="1200" dirty="0"/>
              <a:t>어디서든 편리하게 즐길 수 있다</a:t>
            </a:r>
            <a:r>
              <a:rPr lang="en-US" altLang="ko-KR" sz="1200" dirty="0"/>
              <a:t>’</a:t>
            </a:r>
            <a:r>
              <a:rPr lang="ko-KR" altLang="en-US" sz="1200" dirty="0"/>
              <a:t>와 </a:t>
            </a:r>
            <a:r>
              <a:rPr lang="en-US" altLang="ko-KR" sz="1200" dirty="0"/>
              <a:t>‘</a:t>
            </a:r>
            <a:r>
              <a:rPr lang="ko-KR" altLang="en-US" sz="1200" dirty="0"/>
              <a:t>시간을 때우기 위해</a:t>
            </a:r>
            <a:r>
              <a:rPr lang="en-US" altLang="ko-KR" sz="1200" dirty="0"/>
              <a:t>’ </a:t>
            </a:r>
            <a:r>
              <a:rPr lang="ko-KR" altLang="en-US" sz="1200" dirty="0"/>
              <a:t>의 조건을 가장 잘 지키고 있기 때문이다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9386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7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707EC66-4698-46A2-B037-4746DC2261C4}"/>
              </a:ext>
            </a:extLst>
          </p:cNvPr>
          <p:cNvSpPr txBox="1"/>
          <p:nvPr/>
        </p:nvSpPr>
        <p:spPr>
          <a:xfrm>
            <a:off x="3548583" y="460774"/>
            <a:ext cx="212750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그래서 결론은</a:t>
            </a:r>
            <a:r>
              <a:rPr lang="en-US" altLang="ko-KR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439920-6DEB-4BD0-8E98-53BD94C02F43}"/>
              </a:ext>
            </a:extLst>
          </p:cNvPr>
          <p:cNvSpPr txBox="1"/>
          <p:nvPr/>
        </p:nvSpPr>
        <p:spPr>
          <a:xfrm>
            <a:off x="943659" y="2330301"/>
            <a:ext cx="1819729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003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방향 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결론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53AF54-0C1E-409E-AB58-6A060EE0407E}"/>
              </a:ext>
            </a:extLst>
          </p:cNvPr>
          <p:cNvSpPr txBox="1"/>
          <p:nvPr/>
        </p:nvSpPr>
        <p:spPr>
          <a:xfrm>
            <a:off x="3548583" y="1271208"/>
            <a:ext cx="769975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dirty="0"/>
              <a:t>앞서 보았듯이</a:t>
            </a:r>
            <a:r>
              <a:rPr lang="en-US" altLang="ko-KR" sz="1200" dirty="0"/>
              <a:t>, </a:t>
            </a:r>
            <a:r>
              <a:rPr lang="ko-KR" altLang="en-US" sz="1200" dirty="0"/>
              <a:t>현세대에서 가장 인기있는 게임 플랫폼은 모바일 게임이고</a:t>
            </a:r>
            <a:r>
              <a:rPr lang="en-US" altLang="ko-KR" sz="1200" dirty="0"/>
              <a:t>, </a:t>
            </a:r>
            <a:r>
              <a:rPr lang="ko-KR" altLang="en-US" sz="1200" dirty="0"/>
              <a:t>모바일 게임 중 가장 인기있는 장르는 </a:t>
            </a:r>
            <a:r>
              <a:rPr lang="en-US" altLang="ko-KR" sz="1200" dirty="0"/>
              <a:t>‘</a:t>
            </a:r>
            <a:r>
              <a:rPr lang="ko-KR" altLang="en-US" sz="1200" dirty="0"/>
              <a:t>퍼즐</a:t>
            </a:r>
            <a:r>
              <a:rPr lang="en-US" altLang="ko-KR" sz="1200" dirty="0"/>
              <a:t>’</a:t>
            </a:r>
            <a:r>
              <a:rPr lang="ko-KR" altLang="en-US" sz="1200" dirty="0"/>
              <a:t>과 </a:t>
            </a:r>
            <a:r>
              <a:rPr lang="en-US" altLang="ko-KR" sz="1200" dirty="0"/>
              <a:t>‘</a:t>
            </a:r>
            <a:r>
              <a:rPr lang="ko-KR" altLang="en-US" sz="1200" dirty="0"/>
              <a:t>롤플레잉</a:t>
            </a:r>
            <a:r>
              <a:rPr lang="en-US" altLang="ko-KR" sz="1200" dirty="0"/>
              <a:t>’</a:t>
            </a:r>
            <a:r>
              <a:rPr lang="ko-KR" altLang="en-US" sz="1200" dirty="0"/>
              <a:t>이다</a:t>
            </a:r>
            <a:r>
              <a:rPr lang="en-US" altLang="ko-KR" sz="1200" dirty="0"/>
              <a:t>. 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600" b="1" dirty="0"/>
              <a:t>그렇다면</a:t>
            </a:r>
            <a:r>
              <a:rPr lang="en-US" altLang="ko-KR" sz="1600" b="1" dirty="0"/>
              <a:t>?</a:t>
            </a:r>
          </a:p>
          <a:p>
            <a:pPr>
              <a:defRPr/>
            </a:pPr>
            <a:endParaRPr lang="en-US" altLang="ko-KR" sz="1600" b="1" dirty="0"/>
          </a:p>
          <a:p>
            <a:pPr>
              <a:defRPr/>
            </a:pPr>
            <a:r>
              <a:rPr lang="en-US" altLang="ko-KR" sz="1200" dirty="0"/>
              <a:t>‘</a:t>
            </a:r>
            <a:r>
              <a:rPr lang="ko-KR" altLang="en-US" sz="1200" dirty="0"/>
              <a:t>퍼즐</a:t>
            </a:r>
            <a:r>
              <a:rPr lang="en-US" altLang="ko-KR" sz="1200" dirty="0"/>
              <a:t>’</a:t>
            </a:r>
            <a:r>
              <a:rPr lang="ko-KR" altLang="en-US" sz="1200" dirty="0"/>
              <a:t>장르와 </a:t>
            </a:r>
            <a:r>
              <a:rPr lang="en-US" altLang="ko-KR" sz="1200" dirty="0"/>
              <a:t>‘</a:t>
            </a:r>
            <a:r>
              <a:rPr lang="ko-KR" altLang="en-US" sz="1200" dirty="0"/>
              <a:t>롤플레잉</a:t>
            </a:r>
            <a:r>
              <a:rPr lang="en-US" altLang="ko-KR" sz="1200" dirty="0"/>
              <a:t>’</a:t>
            </a:r>
            <a:r>
              <a:rPr lang="ko-KR" altLang="en-US" sz="1200" dirty="0"/>
              <a:t>장르를 합한 게임을 만들면 되지 않을까</a:t>
            </a:r>
            <a:r>
              <a:rPr lang="en-US" altLang="ko-KR" sz="1200" dirty="0"/>
              <a:t>?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200" dirty="0"/>
              <a:t>기본적인 장르는 롤플레잉 형식으로 하되</a:t>
            </a:r>
            <a:r>
              <a:rPr lang="en-US" altLang="ko-KR" sz="1200" dirty="0"/>
              <a:t>, </a:t>
            </a:r>
            <a:r>
              <a:rPr lang="ko-KR" altLang="en-US" sz="1200" dirty="0"/>
              <a:t>거기에 퍼즐 요소를 가미하면 더 뛰어난 게임을 만들 수 있다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200" dirty="0"/>
              <a:t>하지만</a:t>
            </a:r>
            <a:r>
              <a:rPr lang="en-US" altLang="ko-KR" sz="1200" dirty="0"/>
              <a:t>, </a:t>
            </a:r>
            <a:r>
              <a:rPr lang="ko-KR" altLang="en-US" sz="1200" dirty="0"/>
              <a:t>퍼즐을 풂과 동시에 육성을 하는 것은 편하게 플레이를 즐길 이용자에게는 상당한 부담이 될 수 있다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200" dirty="0"/>
              <a:t>팀원과의 논의 결과</a:t>
            </a:r>
            <a:r>
              <a:rPr lang="en-US" altLang="ko-KR" sz="1200" dirty="0"/>
              <a:t>, ‘</a:t>
            </a:r>
            <a:r>
              <a:rPr lang="ko-KR" altLang="en-US" sz="1200" dirty="0"/>
              <a:t>플레이 자체는 편하게 자동으로 되게끔 만들고 플레이를 준비하는 과정을 퍼즐 요소를     추가해보자</a:t>
            </a:r>
            <a:r>
              <a:rPr lang="en-US" altLang="ko-KR" sz="1200" dirty="0"/>
              <a:t>’</a:t>
            </a:r>
            <a:r>
              <a:rPr lang="ko-KR" altLang="en-US" sz="1200" dirty="0"/>
              <a:t>라 결론을 내리게 되었다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600" b="1" dirty="0"/>
              <a:t>즉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오토 형식의 플레이와 퍼즐 형식의 전투를 결합한 오토 </a:t>
            </a:r>
            <a:r>
              <a:rPr lang="en-US" altLang="ko-KR" sz="1600" b="1" dirty="0"/>
              <a:t>– </a:t>
            </a:r>
            <a:r>
              <a:rPr lang="ko-KR" altLang="en-US" sz="1600" b="1" dirty="0"/>
              <a:t>배틀 게임을 기획했다</a:t>
            </a:r>
            <a:r>
              <a:rPr lang="en-US" altLang="ko-KR" sz="16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95091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7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707EC66-4698-46A2-B037-4746DC2261C4}"/>
              </a:ext>
            </a:extLst>
          </p:cNvPr>
          <p:cNvSpPr txBox="1"/>
          <p:nvPr/>
        </p:nvSpPr>
        <p:spPr>
          <a:xfrm>
            <a:off x="3548583" y="460774"/>
            <a:ext cx="212750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그래서 결론은</a:t>
            </a:r>
            <a:r>
              <a:rPr lang="en-US" altLang="ko-KR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439920-6DEB-4BD0-8E98-53BD94C02F43}"/>
              </a:ext>
            </a:extLst>
          </p:cNvPr>
          <p:cNvSpPr txBox="1"/>
          <p:nvPr/>
        </p:nvSpPr>
        <p:spPr>
          <a:xfrm>
            <a:off x="943659" y="2330301"/>
            <a:ext cx="1819729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003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방향 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결론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53AF54-0C1E-409E-AB58-6A060EE0407E}"/>
              </a:ext>
            </a:extLst>
          </p:cNvPr>
          <p:cNvSpPr txBox="1"/>
          <p:nvPr/>
        </p:nvSpPr>
        <p:spPr>
          <a:xfrm>
            <a:off x="3548583" y="1271208"/>
            <a:ext cx="769975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dirty="0"/>
              <a:t>앞서 보았듯이</a:t>
            </a:r>
            <a:r>
              <a:rPr lang="en-US" altLang="ko-KR" sz="1200" dirty="0"/>
              <a:t>, </a:t>
            </a:r>
            <a:r>
              <a:rPr lang="ko-KR" altLang="en-US" sz="1200" dirty="0"/>
              <a:t>현세대에서 가장 인기있는 게임 플랫폼은 모바일 게임이고</a:t>
            </a:r>
            <a:r>
              <a:rPr lang="en-US" altLang="ko-KR" sz="1200" dirty="0"/>
              <a:t>, </a:t>
            </a:r>
            <a:r>
              <a:rPr lang="ko-KR" altLang="en-US" sz="1200" dirty="0"/>
              <a:t>모바일 게임 중 가장 인기있는 장르는 </a:t>
            </a:r>
            <a:r>
              <a:rPr lang="en-US" altLang="ko-KR" sz="1200" dirty="0"/>
              <a:t>‘</a:t>
            </a:r>
            <a:r>
              <a:rPr lang="ko-KR" altLang="en-US" sz="1200" dirty="0"/>
              <a:t>퍼즐</a:t>
            </a:r>
            <a:r>
              <a:rPr lang="en-US" altLang="ko-KR" sz="1200" dirty="0"/>
              <a:t>’</a:t>
            </a:r>
            <a:r>
              <a:rPr lang="ko-KR" altLang="en-US" sz="1200" dirty="0"/>
              <a:t>과 </a:t>
            </a:r>
            <a:r>
              <a:rPr lang="en-US" altLang="ko-KR" sz="1200" dirty="0"/>
              <a:t>‘</a:t>
            </a:r>
            <a:r>
              <a:rPr lang="ko-KR" altLang="en-US" sz="1200" dirty="0"/>
              <a:t>롤플레잉</a:t>
            </a:r>
            <a:r>
              <a:rPr lang="en-US" altLang="ko-KR" sz="1200" dirty="0"/>
              <a:t>’</a:t>
            </a:r>
            <a:r>
              <a:rPr lang="ko-KR" altLang="en-US" sz="1200" dirty="0"/>
              <a:t>이다</a:t>
            </a:r>
            <a:r>
              <a:rPr lang="en-US" altLang="ko-KR" sz="1200" dirty="0"/>
              <a:t>. 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600" b="1" dirty="0"/>
              <a:t>그렇다면</a:t>
            </a:r>
            <a:r>
              <a:rPr lang="en-US" altLang="ko-KR" sz="1600" b="1" dirty="0"/>
              <a:t>?</a:t>
            </a:r>
          </a:p>
          <a:p>
            <a:pPr>
              <a:defRPr/>
            </a:pPr>
            <a:endParaRPr lang="en-US" altLang="ko-KR" sz="1600" b="1" dirty="0"/>
          </a:p>
          <a:p>
            <a:pPr>
              <a:defRPr/>
            </a:pPr>
            <a:r>
              <a:rPr lang="en-US" altLang="ko-KR" sz="1200" dirty="0"/>
              <a:t>‘</a:t>
            </a:r>
            <a:r>
              <a:rPr lang="ko-KR" altLang="en-US" sz="1200" dirty="0"/>
              <a:t>퍼즐</a:t>
            </a:r>
            <a:r>
              <a:rPr lang="en-US" altLang="ko-KR" sz="1200" dirty="0"/>
              <a:t>’</a:t>
            </a:r>
            <a:r>
              <a:rPr lang="ko-KR" altLang="en-US" sz="1200" dirty="0"/>
              <a:t>장르와 </a:t>
            </a:r>
            <a:r>
              <a:rPr lang="en-US" altLang="ko-KR" sz="1200" dirty="0"/>
              <a:t>‘</a:t>
            </a:r>
            <a:r>
              <a:rPr lang="ko-KR" altLang="en-US" sz="1200" dirty="0"/>
              <a:t>롤플레잉</a:t>
            </a:r>
            <a:r>
              <a:rPr lang="en-US" altLang="ko-KR" sz="1200" dirty="0"/>
              <a:t>’</a:t>
            </a:r>
            <a:r>
              <a:rPr lang="ko-KR" altLang="en-US" sz="1200" dirty="0"/>
              <a:t>장르를 합한 게임을 만들면 되지 않을까</a:t>
            </a:r>
            <a:r>
              <a:rPr lang="en-US" altLang="ko-KR" sz="1200" dirty="0"/>
              <a:t>?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200" dirty="0"/>
              <a:t>기본적인 장르는 롤플레잉 형식으로 하되</a:t>
            </a:r>
            <a:r>
              <a:rPr lang="en-US" altLang="ko-KR" sz="1200" dirty="0"/>
              <a:t>, </a:t>
            </a:r>
            <a:r>
              <a:rPr lang="ko-KR" altLang="en-US" sz="1200" dirty="0"/>
              <a:t>거기에 퍼즐 요소를 가미하면 더 뛰어난 게임을 만들 수 있다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200" dirty="0"/>
              <a:t>하지만</a:t>
            </a:r>
            <a:r>
              <a:rPr lang="en-US" altLang="ko-KR" sz="1200" dirty="0"/>
              <a:t>, </a:t>
            </a:r>
            <a:r>
              <a:rPr lang="ko-KR" altLang="en-US" sz="1200" dirty="0"/>
              <a:t>퍼즐을 풂과 동시에 육성을 하는 것은 편하게 플레이를 즐길 이용자에게는 상당한 부담이 될 수 있다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200" dirty="0"/>
              <a:t>팀원과의 논의 결과</a:t>
            </a:r>
            <a:r>
              <a:rPr lang="en-US" altLang="ko-KR" sz="1200" dirty="0"/>
              <a:t>, ‘</a:t>
            </a:r>
            <a:r>
              <a:rPr lang="ko-KR" altLang="en-US" sz="1200" dirty="0"/>
              <a:t>플레이 자체는 편하게 자동으로 되게끔 만들고 플레이를 준비하는 과정을 퍼즐 요소를     추가해보자</a:t>
            </a:r>
            <a:r>
              <a:rPr lang="en-US" altLang="ko-KR" sz="1200" dirty="0"/>
              <a:t>’</a:t>
            </a:r>
            <a:r>
              <a:rPr lang="ko-KR" altLang="en-US" sz="1200" dirty="0"/>
              <a:t>라 결론을 내리게 되었다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600" b="1" dirty="0"/>
              <a:t>즉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오토 형식의 플레이와 퍼즐 형식의 전투를 결합한 오토 </a:t>
            </a:r>
            <a:r>
              <a:rPr lang="en-US" altLang="ko-KR" sz="1600" b="1" dirty="0"/>
              <a:t>– </a:t>
            </a:r>
            <a:r>
              <a:rPr lang="ko-KR" altLang="en-US" sz="1600" b="1" dirty="0"/>
              <a:t>배틀 게임을 기획했다</a:t>
            </a:r>
            <a:r>
              <a:rPr lang="en-US" altLang="ko-KR" sz="16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840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216189" y="372619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216189" y="922439"/>
            <a:ext cx="205986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216189" y="2448004"/>
            <a:ext cx="82747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1"/>
                </a:solidFill>
              </a:rPr>
              <a:t>001</a:t>
            </a:r>
            <a:endParaRPr lang="ko-KR" altLang="en-US" sz="32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94709" y="3034877"/>
            <a:ext cx="182614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>
                <a:solidFill>
                  <a:schemeClr val="bg1"/>
                </a:solidFill>
              </a:rPr>
              <a:t>연구목적</a:t>
            </a:r>
          </a:p>
        </p:txBody>
      </p:sp>
      <p:sp>
        <p:nvSpPr>
          <p:cNvPr id="14" name="오각형 7"/>
          <p:cNvSpPr/>
          <p:nvPr/>
        </p:nvSpPr>
        <p:spPr>
          <a:xfrm rot="5400000">
            <a:off x="-902571" y="1846229"/>
            <a:ext cx="6028661" cy="2336201"/>
          </a:xfrm>
          <a:prstGeom prst="homePlate">
            <a:avLst>
              <a:gd name="adj" fmla="val 50000"/>
            </a:avLst>
          </a:prstGeom>
          <a:solidFill>
            <a:srgbClr val="42C7F1">
              <a:alpha val="50000"/>
            </a:srgbClr>
          </a:solidFill>
          <a:ln>
            <a:noFill/>
          </a:ln>
          <a:effectLst>
            <a:outerShdw dist="38100" dir="2700000" algn="tl" rotWithShape="0">
              <a:schemeClr val="accent4">
                <a:lumMod val="1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943659" y="3715297"/>
            <a:ext cx="2332394" cy="10902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943659" y="922439"/>
            <a:ext cx="2332394" cy="0"/>
          </a:xfrm>
          <a:prstGeom prst="line">
            <a:avLst/>
          </a:prstGeom>
          <a:solidFill>
            <a:schemeClr val="accent2"/>
          </a:solidFill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60208" y="2347832"/>
            <a:ext cx="1720343" cy="138499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 dirty="0">
                <a:solidFill>
                  <a:schemeClr val="bg1"/>
                </a:solidFill>
              </a:rPr>
              <a:t>003</a:t>
            </a:r>
            <a:r>
              <a:rPr lang="ko-KR" altLang="en-US" sz="2800" dirty="0">
                <a:solidFill>
                  <a:schemeClr val="bg1"/>
                </a:solidFill>
              </a:rPr>
              <a:t>  </a:t>
            </a: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개발 방향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lvl="0">
              <a:defRPr/>
            </a:pPr>
            <a:r>
              <a:rPr lang="ko-KR" altLang="en-US" sz="2800" dirty="0">
                <a:solidFill>
                  <a:schemeClr val="bg1"/>
                </a:solidFill>
              </a:rPr>
              <a:t>결론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1FDA652-010F-4793-A95A-82387AA60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2803" y="1133047"/>
            <a:ext cx="2857501" cy="1607344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D0330858-1884-4102-9C88-97A8DD276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8147" y="1133047"/>
            <a:ext cx="2857500" cy="16002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7CA2976-B016-43D2-AC73-48D382D8B455}"/>
              </a:ext>
            </a:extLst>
          </p:cNvPr>
          <p:cNvSpPr txBox="1"/>
          <p:nvPr/>
        </p:nvSpPr>
        <p:spPr>
          <a:xfrm>
            <a:off x="4182803" y="460774"/>
            <a:ext cx="117211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결론은</a:t>
            </a:r>
            <a:r>
              <a:rPr lang="en-US" altLang="ko-KR" sz="24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2400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AA6B4B-B7FC-400F-9E5B-BDDFE4B7B592}"/>
              </a:ext>
            </a:extLst>
          </p:cNvPr>
          <p:cNvSpPr txBox="1"/>
          <p:nvPr/>
        </p:nvSpPr>
        <p:spPr>
          <a:xfrm>
            <a:off x="3583425" y="3040329"/>
            <a:ext cx="7699758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200" dirty="0"/>
              <a:t>기존 오토 배틀 게임들은 전부 유명 </a:t>
            </a:r>
            <a:r>
              <a:rPr lang="en-US" altLang="ko-KR" sz="1200" dirty="0"/>
              <a:t>IP</a:t>
            </a:r>
            <a:r>
              <a:rPr lang="ko-KR" altLang="en-US" sz="1200" dirty="0"/>
              <a:t>를 기반으로 해서 만들어진 미니 게임 형식의 게임이다</a:t>
            </a:r>
            <a:r>
              <a:rPr lang="en-US" altLang="ko-KR" sz="1200" dirty="0"/>
              <a:t>. </a:t>
            </a:r>
          </a:p>
          <a:p>
            <a:pPr>
              <a:defRPr/>
            </a:pPr>
            <a:r>
              <a:rPr lang="ko-KR" altLang="en-US" sz="1200" dirty="0"/>
              <a:t>즉</a:t>
            </a:r>
            <a:r>
              <a:rPr lang="en-US" altLang="ko-KR" sz="1200" dirty="0"/>
              <a:t>, </a:t>
            </a:r>
            <a:r>
              <a:rPr lang="ko-KR" altLang="en-US" sz="1200" dirty="0"/>
              <a:t>이러한 미니 오토 배틀 게임을 하려면 기존 </a:t>
            </a:r>
            <a:r>
              <a:rPr lang="en-US" altLang="ko-KR" sz="1200" dirty="0"/>
              <a:t>IP</a:t>
            </a:r>
            <a:r>
              <a:rPr lang="ko-KR" altLang="en-US" sz="1200" dirty="0"/>
              <a:t>에 대한 이해도를 요구한다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200" dirty="0"/>
              <a:t>이는 기존 </a:t>
            </a:r>
            <a:r>
              <a:rPr lang="en-US" altLang="ko-KR" sz="1200" dirty="0"/>
              <a:t>IP</a:t>
            </a:r>
            <a:r>
              <a:rPr lang="ko-KR" altLang="en-US" sz="1200" dirty="0"/>
              <a:t>에 대해 이해도가 떨어지는 사람들에게는 타 플레이어에 비해 불리한 점이 생긴다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r>
              <a:rPr lang="ko-KR" altLang="en-US" sz="1200" dirty="0"/>
              <a:t>때문에 기존 오토 배틀 게임들은 기반 </a:t>
            </a:r>
            <a:r>
              <a:rPr lang="en-US" altLang="ko-KR" sz="1200" dirty="0"/>
              <a:t>IP</a:t>
            </a:r>
            <a:r>
              <a:rPr lang="ko-KR" altLang="en-US" sz="1200" dirty="0"/>
              <a:t>를 즐기는 사람들만 즐기게 되는 문제가 생길 수 있다</a:t>
            </a:r>
            <a:r>
              <a:rPr lang="en-US" altLang="ko-KR" sz="1200" dirty="0"/>
              <a:t>.</a:t>
            </a:r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200" dirty="0"/>
              <a:t> 때문에</a:t>
            </a:r>
            <a:r>
              <a:rPr lang="en-US" altLang="ko-KR" sz="1200" dirty="0"/>
              <a:t>, </a:t>
            </a:r>
            <a:r>
              <a:rPr lang="ko-KR" altLang="en-US" sz="1200" dirty="0"/>
              <a:t>오토 배틀 형식의 게임을 즐기고 싶음에도 기반 </a:t>
            </a:r>
            <a:r>
              <a:rPr lang="en-US" altLang="ko-KR" sz="1200" dirty="0"/>
              <a:t>IP</a:t>
            </a:r>
            <a:r>
              <a:rPr lang="ko-KR" altLang="en-US" sz="1200" dirty="0"/>
              <a:t>에 대한 이해도를 요구하는 게임이 아닌</a:t>
            </a:r>
            <a:r>
              <a:rPr lang="en-US" altLang="ko-KR" sz="1200" dirty="0"/>
              <a:t>,</a:t>
            </a:r>
          </a:p>
          <a:p>
            <a:pPr>
              <a:defRPr/>
            </a:pPr>
            <a:r>
              <a:rPr lang="ko-KR" altLang="en-US" sz="1200" dirty="0"/>
              <a:t>누구나 쉽게 이해할 수 있으면서 플레이 가능한 오토 배틀 게임을 만들려 한다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pPr>
              <a:defRPr/>
            </a:pPr>
            <a:endParaRPr lang="en-US" altLang="ko-KR" sz="1200" dirty="0"/>
          </a:p>
          <a:p>
            <a:pPr>
              <a:defRPr/>
            </a:pPr>
            <a:r>
              <a:rPr lang="ko-KR" altLang="en-US" sz="1600" b="1" dirty="0"/>
              <a:t>기반 </a:t>
            </a:r>
            <a:r>
              <a:rPr lang="en-US" altLang="ko-KR" sz="1600" b="1" dirty="0"/>
              <a:t>IP</a:t>
            </a:r>
            <a:r>
              <a:rPr lang="ko-KR" altLang="en-US" sz="1600" b="1" dirty="0"/>
              <a:t>에서 파생된 게임이 아닌 독자적인 </a:t>
            </a:r>
            <a:r>
              <a:rPr lang="en-US" altLang="ko-KR" sz="1600" b="1" dirty="0"/>
              <a:t>IP</a:t>
            </a:r>
            <a:r>
              <a:rPr lang="ko-KR" altLang="en-US" sz="1600" b="1" dirty="0"/>
              <a:t>를 가지는 오토 배틀 게임을 만든다</a:t>
            </a:r>
            <a:r>
              <a:rPr lang="en-US" altLang="ko-KR" sz="1600" b="1"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오늘의PPT색상테마046_상큼오렌지">
      <a:dk1>
        <a:srgbClr val="3A3838"/>
      </a:dk1>
      <a:lt1>
        <a:srgbClr val="FFFFFF"/>
      </a:lt1>
      <a:dk2>
        <a:srgbClr val="8A8686"/>
      </a:dk2>
      <a:lt2>
        <a:srgbClr val="F2F2F2"/>
      </a:lt2>
      <a:accent1>
        <a:srgbClr val="DC6721"/>
      </a:accent1>
      <a:accent2>
        <a:srgbClr val="F8B03A"/>
      </a:accent2>
      <a:accent3>
        <a:srgbClr val="FFD37C"/>
      </a:accent3>
      <a:accent4>
        <a:srgbClr val="FBE4C2"/>
      </a:accent4>
      <a:accent5>
        <a:srgbClr val="F6CAE2"/>
      </a:accent5>
      <a:accent6>
        <a:srgbClr val="FF77C2"/>
      </a:accent6>
      <a:hlink>
        <a:srgbClr val="2B2929"/>
      </a:hlink>
      <a:folHlink>
        <a:srgbClr val="2B2929"/>
      </a:folHlink>
    </a:clrScheme>
    <a:fontScheme name="사용자 지정 2">
      <a:majorFont>
        <a:latin typeface="Arial"/>
        <a:ea typeface="나눔바른고딕"/>
        <a:cs typeface=""/>
      </a:majorFont>
      <a:minorFont>
        <a:latin typeface="Arial"/>
        <a:ea typeface="나눔바른고딕 Ultra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1105</Words>
  <Application>Microsoft Office PowerPoint</Application>
  <PresentationFormat>와이드스크린</PresentationFormat>
  <Paragraphs>264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HY신명조</vt:lpstr>
      <vt:lpstr>나눔바른고딕</vt:lpstr>
      <vt:lpstr>나눔스퀘어 Bold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신 동원</cp:lastModifiedBy>
  <cp:revision>192</cp:revision>
  <dcterms:created xsi:type="dcterms:W3CDTF">2015-04-14T11:49:33Z</dcterms:created>
  <dcterms:modified xsi:type="dcterms:W3CDTF">2021-11-24T05:12:35Z</dcterms:modified>
  <cp:version/>
</cp:coreProperties>
</file>

<file path=docProps/thumbnail.jpeg>
</file>